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1" r:id="rId6"/>
    <p:sldId id="272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</p:sldIdLst>
  <p:sldSz cx="9144000" cy="5143500" type="screen16x9"/>
  <p:notesSz cx="6858000" cy="9144000"/>
  <p:embeddedFontLst>
    <p:embeddedFont>
      <p:font typeface="Libre Franklin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9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73">
          <p15:clr>
            <a:srgbClr val="A4A3A4"/>
          </p15:clr>
        </p15:guide>
        <p15:guide id="4" pos="136">
          <p15:clr>
            <a:srgbClr val="A4A3A4"/>
          </p15:clr>
        </p15:guide>
        <p15:guide id="5" pos="4195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gAqyMZIQqe0oFlHkhEfDcUeHG5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10"/>
    <p:restoredTop sz="94648"/>
  </p:normalViewPr>
  <p:slideViewPr>
    <p:cSldViewPr snapToGrid="0">
      <p:cViewPr varScale="1">
        <p:scale>
          <a:sx n="156" d="100"/>
          <a:sy n="156" d="100"/>
        </p:scale>
        <p:origin x="27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90"/>
        <p:guide pos="2160"/>
        <p:guide orient="horz" pos="373"/>
        <p:guide pos="136"/>
        <p:guide pos="419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10518" y="619273"/>
            <a:ext cx="6436964" cy="362079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210518" y="4400549"/>
            <a:ext cx="6436964" cy="4201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1138" y="619125"/>
            <a:ext cx="6435725" cy="3621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2:notes"/>
          <p:cNvSpPr txBox="1">
            <a:spLocks noGrp="1"/>
          </p:cNvSpPr>
          <p:nvPr>
            <p:ph type="body" idx="1"/>
          </p:nvPr>
        </p:nvSpPr>
        <p:spPr>
          <a:xfrm>
            <a:off x="210518" y="4400549"/>
            <a:ext cx="6436964" cy="4201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</a:t>
            </a:fld>
            <a:endParaRPr/>
          </a:p>
        </p:txBody>
      </p:sp>
      <p:sp>
        <p:nvSpPr>
          <p:cNvPr id="148" name="Google Shape;148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149" name="Google Shape;149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150" name="Google Shape;150;p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30ceb8905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3838" y="592138"/>
            <a:ext cx="6435725" cy="3621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g130ceb89059_0_4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37100" cy="4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g130ceb89059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10</a:t>
            </a:fld>
            <a:endParaRPr/>
          </a:p>
        </p:txBody>
      </p:sp>
      <p:sp>
        <p:nvSpPr>
          <p:cNvPr id="276" name="Google Shape;276;g130ceb89059_0_4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277" name="Google Shape;277;g130ceb89059_0_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278" name="Google Shape;278;g130ceb89059_0_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0ceb8905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3838" y="592138"/>
            <a:ext cx="6435725" cy="3621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8" name="Google Shape;288;g130ceb89059_0_39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37100" cy="4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130ceb89059_0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11</a:t>
            </a:fld>
            <a:endParaRPr/>
          </a:p>
        </p:txBody>
      </p:sp>
      <p:sp>
        <p:nvSpPr>
          <p:cNvPr id="290" name="Google Shape;290;g130ceb89059_0_39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291" name="Google Shape;291;g130ceb89059_0_3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292" name="Google Shape;292;g130ceb89059_0_3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30ceb89059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3838" y="592138"/>
            <a:ext cx="6435725" cy="3621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g130ceb89059_0_26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37100" cy="4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130ceb89059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12</a:t>
            </a:fld>
            <a:endParaRPr/>
          </a:p>
        </p:txBody>
      </p:sp>
      <p:sp>
        <p:nvSpPr>
          <p:cNvPr id="304" name="Google Shape;304;g130ceb89059_0_26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305" name="Google Shape;305;g130ceb89059_0_2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306" name="Google Shape;306;g130ceb89059_0_26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30ceb89059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3838" y="592138"/>
            <a:ext cx="6435725" cy="3621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g130ceb89059_0_54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37100" cy="4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130ceb89059_0_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13</a:t>
            </a:fld>
            <a:endParaRPr/>
          </a:p>
        </p:txBody>
      </p:sp>
      <p:sp>
        <p:nvSpPr>
          <p:cNvPr id="318" name="Google Shape;318;g130ceb89059_0_54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319" name="Google Shape;319;g130ceb89059_0_5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320" name="Google Shape;320;g130ceb89059_0_5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0ceb89059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3838" y="592138"/>
            <a:ext cx="6435725" cy="3621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g130ceb89059_0_68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37100" cy="4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g130ceb89059_0_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14</a:t>
            </a:fld>
            <a:endParaRPr/>
          </a:p>
        </p:txBody>
      </p:sp>
      <p:sp>
        <p:nvSpPr>
          <p:cNvPr id="332" name="Google Shape;332;g130ceb89059_0_68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333" name="Google Shape;333;g130ceb89059_0_6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334" name="Google Shape;334;g130ceb89059_0_6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0ceb89059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3838" y="592138"/>
            <a:ext cx="6435725" cy="3621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g130ceb89059_0_68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37100" cy="4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g130ceb89059_0_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15</a:t>
            </a:fld>
            <a:endParaRPr/>
          </a:p>
        </p:txBody>
      </p:sp>
      <p:sp>
        <p:nvSpPr>
          <p:cNvPr id="332" name="Google Shape;332;g130ceb89059_0_68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333" name="Google Shape;333;g130ceb89059_0_6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334" name="Google Shape;334;g130ceb89059_0_6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74190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1138" y="619125"/>
            <a:ext cx="6435725" cy="3621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3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36964" cy="4029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2</a:t>
            </a:fld>
            <a:endParaRPr/>
          </a:p>
        </p:txBody>
      </p:sp>
      <p:sp>
        <p:nvSpPr>
          <p:cNvPr id="162" name="Google Shape;162;p3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163" name="Google Shape;163;p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164" name="Google Shape;164;p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1138" y="619125"/>
            <a:ext cx="6435725" cy="3621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4:notes"/>
          <p:cNvSpPr txBox="1">
            <a:spLocks noGrp="1"/>
          </p:cNvSpPr>
          <p:nvPr>
            <p:ph type="body" idx="1"/>
          </p:nvPr>
        </p:nvSpPr>
        <p:spPr>
          <a:xfrm>
            <a:off x="210518" y="4400549"/>
            <a:ext cx="6436964" cy="4201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3</a:t>
            </a:fld>
            <a:endParaRPr/>
          </a:p>
        </p:txBody>
      </p:sp>
      <p:sp>
        <p:nvSpPr>
          <p:cNvPr id="175" name="Google Shape;175;p4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176" name="Google Shape;176;p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177" name="Google Shape;177;p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1138" y="592138"/>
            <a:ext cx="6454775" cy="3630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49045" cy="4029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4</a:t>
            </a:fld>
            <a:endParaRPr/>
          </a:p>
        </p:txBody>
      </p:sp>
      <p:sp>
        <p:nvSpPr>
          <p:cNvPr id="194" name="Google Shape;194;p5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195" name="Google Shape;195;p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196" name="Google Shape;196;p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1138" y="592138"/>
            <a:ext cx="6454775" cy="3630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6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49045" cy="4029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5</a:t>
            </a:fld>
            <a:endParaRPr/>
          </a:p>
        </p:txBody>
      </p:sp>
      <p:sp>
        <p:nvSpPr>
          <p:cNvPr id="210" name="Google Shape;210;p6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211" name="Google Shape;211;p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212" name="Google Shape;212;p6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1138" y="592138"/>
            <a:ext cx="6454775" cy="3630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49045" cy="4029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6</a:t>
            </a:fld>
            <a:endParaRPr/>
          </a:p>
        </p:txBody>
      </p:sp>
      <p:sp>
        <p:nvSpPr>
          <p:cNvPr id="226" name="Google Shape;226;p7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227" name="Google Shape;227;p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228" name="Google Shape;228;p7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1624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1138" y="592138"/>
            <a:ext cx="6454775" cy="36306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49045" cy="4029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7</a:t>
            </a:fld>
            <a:endParaRPr/>
          </a:p>
        </p:txBody>
      </p:sp>
      <p:sp>
        <p:nvSpPr>
          <p:cNvPr id="226" name="Google Shape;226;p7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227" name="Google Shape;227;p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228" name="Google Shape;228;p7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1138" y="619125"/>
            <a:ext cx="6435725" cy="3621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3" name="Google Shape;243;p8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36964" cy="4029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8</a:t>
            </a:fld>
            <a:endParaRPr/>
          </a:p>
        </p:txBody>
      </p:sp>
      <p:sp>
        <p:nvSpPr>
          <p:cNvPr id="245" name="Google Shape;245;p8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246" name="Google Shape;246;p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247" name="Google Shape;247;p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3838" y="592138"/>
            <a:ext cx="6435725" cy="3621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9:notes"/>
          <p:cNvSpPr txBox="1">
            <a:spLocks noGrp="1"/>
          </p:cNvSpPr>
          <p:nvPr>
            <p:ph type="body" idx="1"/>
          </p:nvPr>
        </p:nvSpPr>
        <p:spPr>
          <a:xfrm>
            <a:off x="210518" y="4572000"/>
            <a:ext cx="6436964" cy="4029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9</a:t>
            </a:fld>
            <a:endParaRPr/>
          </a:p>
        </p:txBody>
      </p:sp>
      <p:sp>
        <p:nvSpPr>
          <p:cNvPr id="259" name="Google Shape;259;p9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01.06.2022</a:t>
            </a:r>
            <a:endParaRPr/>
          </a:p>
        </p:txBody>
      </p:sp>
      <p:sp>
        <p:nvSpPr>
          <p:cNvPr id="260" name="Google Shape;260;p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Speaker</a:t>
            </a:r>
            <a:endParaRPr/>
          </a:p>
        </p:txBody>
      </p:sp>
      <p:sp>
        <p:nvSpPr>
          <p:cNvPr id="261" name="Google Shape;261;p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NAME EVENT / NAME PRESENTATION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Section4">
  <p:cSld name="Title_Section4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15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15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667125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15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Section2">
  <p:cSld name="Title_Section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4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667125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24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Section3">
  <p:cSld name="Title_Section3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667125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5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Content_Image2">
  <p:cSld name="Title_Content_Image2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144838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6"/>
          <p:cNvSpPr txBox="1">
            <a:spLocks noGrp="1"/>
          </p:cNvSpPr>
          <p:nvPr>
            <p:ph type="body" idx="1"/>
          </p:nvPr>
        </p:nvSpPr>
        <p:spPr>
          <a:xfrm>
            <a:off x="404939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Content_Image4">
  <p:cSld name="Title_Content_Image4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>
            <a:spLocks noGrp="1"/>
          </p:cNvSpPr>
          <p:nvPr>
            <p:ph type="pic" idx="2"/>
          </p:nvPr>
        </p:nvSpPr>
        <p:spPr>
          <a:xfrm>
            <a:off x="904875" y="1563688"/>
            <a:ext cx="3144838" cy="357981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7"/>
          <p:cNvSpPr txBox="1">
            <a:spLocks noGrp="1"/>
          </p:cNvSpPr>
          <p:nvPr>
            <p:ph type="body" idx="1"/>
          </p:nvPr>
        </p:nvSpPr>
        <p:spPr>
          <a:xfrm>
            <a:off x="404939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title"/>
          </p:nvPr>
        </p:nvSpPr>
        <p:spPr>
          <a:xfrm>
            <a:off x="904875" y="17955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_content">
  <p:cSld name="title_2_conten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3671466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2"/>
          </p:nvPr>
        </p:nvSpPr>
        <p:spPr>
          <a:xfrm>
            <a:off x="4959772" y="1563688"/>
            <a:ext cx="3671466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title"/>
          </p:nvPr>
        </p:nvSpPr>
        <p:spPr>
          <a:xfrm>
            <a:off x="904875" y="17955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">
  <p:cSld name="Image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>
            <a:spLocks noGrp="1"/>
          </p:cNvSpPr>
          <p:nvPr>
            <p:ph type="pic" idx="2"/>
          </p:nvPr>
        </p:nvSpPr>
        <p:spPr>
          <a:xfrm>
            <a:off x="904875" y="0"/>
            <a:ext cx="7726363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9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0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0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Content_Image1">
  <p:cSld name="Title_Content_Image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>
            <a:spLocks noGrp="1"/>
          </p:cNvSpPr>
          <p:nvPr>
            <p:ph type="pic" idx="2"/>
          </p:nvPr>
        </p:nvSpPr>
        <p:spPr>
          <a:xfrm>
            <a:off x="5486400" y="0"/>
            <a:ext cx="3144838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16"/>
          <p:cNvSpPr txBox="1">
            <a:spLocks noGrp="1"/>
          </p:cNvSpPr>
          <p:nvPr>
            <p:ph type="title"/>
          </p:nvPr>
        </p:nvSpPr>
        <p:spPr>
          <a:xfrm>
            <a:off x="904875" y="17955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_Title">
  <p:cSld name="Image_Titl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>
            <a:spLocks noGrp="1"/>
          </p:cNvSpPr>
          <p:nvPr>
            <p:ph type="pic" idx="2"/>
          </p:nvPr>
        </p:nvSpPr>
        <p:spPr>
          <a:xfrm>
            <a:off x="904875" y="0"/>
            <a:ext cx="7726363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17"/>
          <p:cNvSpPr txBox="1"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7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Content">
  <p:cSld name="Title_Conte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8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title"/>
          </p:nvPr>
        </p:nvSpPr>
        <p:spPr>
          <a:xfrm>
            <a:off x="904875" y="17955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Content_ImageBelow">
  <p:cSld name="Title_Content_ImageBelow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9"/>
          <p:cNvSpPr>
            <a:spLocks noGrp="1"/>
          </p:cNvSpPr>
          <p:nvPr>
            <p:ph type="pic" idx="2"/>
          </p:nvPr>
        </p:nvSpPr>
        <p:spPr>
          <a:xfrm>
            <a:off x="904875" y="3114674"/>
            <a:ext cx="8239125" cy="2028825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9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7646988" cy="143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19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title"/>
          </p:nvPr>
        </p:nvSpPr>
        <p:spPr>
          <a:xfrm>
            <a:off x="904875" y="17955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0"/>
          <p:cNvSpPr txBox="1">
            <a:spLocks noGrp="1"/>
          </p:cNvSpPr>
          <p:nvPr>
            <p:ph type="title"/>
          </p:nvPr>
        </p:nvSpPr>
        <p:spPr>
          <a:xfrm>
            <a:off x="904875" y="17955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0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0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re et contenu">
  <p:cSld name="4_Titre et contenu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1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144838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1"/>
          <p:cNvSpPr txBox="1">
            <a:spLocks noGrp="1"/>
          </p:cNvSpPr>
          <p:nvPr>
            <p:ph type="body" idx="1"/>
          </p:nvPr>
        </p:nvSpPr>
        <p:spPr>
          <a:xfrm>
            <a:off x="404939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1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1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Faculty">
  <p:cSld name="Title_Facult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2"/>
          <p:cNvSpPr>
            <a:spLocks noGrp="1"/>
          </p:cNvSpPr>
          <p:nvPr>
            <p:ph type="pic" idx="2"/>
          </p:nvPr>
        </p:nvSpPr>
        <p:spPr>
          <a:xfrm>
            <a:off x="1331913" y="0"/>
            <a:ext cx="7812087" cy="4948238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22"/>
          <p:cNvSpPr txBox="1"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16000" tIns="0" rIns="72000" bIns="46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08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15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75" name="Google Shape;75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647" y="80283"/>
            <a:ext cx="1175301" cy="50865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22"/>
          <p:cNvSpPr txBox="1">
            <a:spLocks noGrp="1"/>
          </p:cNvSpPr>
          <p:nvPr>
            <p:ph type="body" idx="3"/>
          </p:nvPr>
        </p:nvSpPr>
        <p:spPr>
          <a:xfrm>
            <a:off x="6400800" y="4683125"/>
            <a:ext cx="1828800" cy="4603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90"/>
              <a:buNone/>
              <a:defRPr sz="1100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body" idx="4"/>
          </p:nvPr>
        </p:nvSpPr>
        <p:spPr>
          <a:xfrm>
            <a:off x="82550" y="4440264"/>
            <a:ext cx="698500" cy="5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6860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630"/>
              <a:buFont typeface="Arial"/>
              <a:buChar char="•"/>
              <a:defRPr sz="7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26">
          <p15:clr>
            <a:srgbClr val="FBAE40"/>
          </p15:clr>
        </p15:guide>
        <p15:guide id="4" orient="horz" pos="123">
          <p15:clr>
            <a:srgbClr val="FBAE40"/>
          </p15:clr>
        </p15:guide>
        <p15:guide id="5" orient="horz" pos="3117">
          <p15:clr>
            <a:srgbClr val="FBAE40"/>
          </p15:clr>
        </p15:guide>
        <p15:guide id="6" pos="83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Section1">
  <p:cSld name="Title_Section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3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23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667125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23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spcBef>
                <a:spcPts val="0"/>
              </a:spcBef>
              <a:buNone/>
              <a:defRPr sz="700" b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904875" y="17955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  <a:defRPr sz="32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marR="0" lvl="0" indent="-33147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pic>
        <p:nvPicPr>
          <p:cNvPr id="15" name="Google Shape;15;p13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130273" y="132334"/>
            <a:ext cx="653952" cy="283022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3"/>
          <p:cNvSpPr/>
          <p:nvPr/>
        </p:nvSpPr>
        <p:spPr>
          <a:xfrm rot="-54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126">
          <p15:clr>
            <a:srgbClr val="F26B43"/>
          </p15:clr>
        </p15:guide>
        <p15:guide id="3" pos="5602">
          <p15:clr>
            <a:srgbClr val="F26B43"/>
          </p15:clr>
        </p15:guide>
        <p15:guide id="4" pos="2880">
          <p15:clr>
            <a:srgbClr val="F26B43"/>
          </p15:clr>
        </p15:guide>
        <p15:guide id="5" orient="horz" pos="123">
          <p15:clr>
            <a:srgbClr val="F26B43"/>
          </p15:clr>
        </p15:guide>
        <p15:guide id="6" orient="horz" pos="3117">
          <p15:clr>
            <a:srgbClr val="F26B43"/>
          </p15:clr>
        </p15:guide>
        <p15:guide id="7" pos="570">
          <p15:clr>
            <a:srgbClr val="F26B43"/>
          </p15:clr>
        </p15:guide>
        <p15:guide id="8" pos="1155">
          <p15:clr>
            <a:srgbClr val="F26B43"/>
          </p15:clr>
        </p15:guide>
        <p15:guide id="9" pos="1728">
          <p15:clr>
            <a:srgbClr val="F26B43"/>
          </p15:clr>
        </p15:guide>
        <p15:guide id="10" pos="2304">
          <p15:clr>
            <a:srgbClr val="F26B43"/>
          </p15:clr>
        </p15:guide>
        <p15:guide id="11" pos="3456">
          <p15:clr>
            <a:srgbClr val="F26B43"/>
          </p15:clr>
        </p15:guide>
        <p15:guide id="12" pos="4035">
          <p15:clr>
            <a:srgbClr val="F26B43"/>
          </p15:clr>
        </p15:guide>
        <p15:guide id="13" pos="4608">
          <p15:clr>
            <a:srgbClr val="F26B43"/>
          </p15:clr>
        </p15:guide>
        <p15:guide id="14" pos="5180">
          <p15:clr>
            <a:srgbClr val="F26B43"/>
          </p15:clr>
        </p15:guide>
        <p15:guide id="15" orient="horz" pos="490">
          <p15:clr>
            <a:srgbClr val="F26B43"/>
          </p15:clr>
        </p15:guide>
        <p15:guide id="16" orient="horz" pos="985">
          <p15:clr>
            <a:srgbClr val="F26B43"/>
          </p15:clr>
        </p15:guide>
        <p15:guide id="17" orient="horz" pos="1475">
          <p15:clr>
            <a:srgbClr val="F26B43"/>
          </p15:clr>
        </p15:guide>
        <p15:guide id="18" orient="horz" pos="1962">
          <p15:clr>
            <a:srgbClr val="F26B43"/>
          </p15:clr>
        </p15:guide>
        <p15:guide id="19" orient="horz" pos="2458">
          <p15:clr>
            <a:srgbClr val="F26B43"/>
          </p15:clr>
        </p15:guide>
        <p15:guide id="20" orient="horz" pos="2950">
          <p15:clr>
            <a:srgbClr val="F26B43"/>
          </p15:clr>
        </p15:guide>
        <p15:guide id="21" pos="5437">
          <p15:clr>
            <a:srgbClr val="F26B43"/>
          </p15:clr>
        </p15:guide>
        <p15:guide id="22" orient="horz">
          <p15:clr>
            <a:srgbClr val="F26B43"/>
          </p15:clr>
        </p15:guide>
        <p15:guide id="23" pos="5760">
          <p15:clr>
            <a:srgbClr val="F26B43"/>
          </p15:clr>
        </p15:guide>
        <p15:guide id="24" orient="horz" pos="3240">
          <p15:clr>
            <a:srgbClr val="F26B43"/>
          </p15:clr>
        </p15:guide>
        <p15:guide id="2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0Q4sC3_5R9in9GhbcQCFHOAOcJyUp1Tr?usp=shari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153" name="Google Shape;153;p2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</a:t>
            </a:fld>
            <a:endParaRPr/>
          </a:p>
        </p:txBody>
      </p:sp>
      <p:sp>
        <p:nvSpPr>
          <p:cNvPr id="154" name="Google Shape;154;p2"/>
          <p:cNvSpPr txBox="1"/>
          <p:nvPr/>
        </p:nvSpPr>
        <p:spPr>
          <a:xfrm>
            <a:off x="4821163" y="381064"/>
            <a:ext cx="276078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  <p:sp>
        <p:nvSpPr>
          <p:cNvPr id="155" name="Google Shape;155;p2"/>
          <p:cNvSpPr txBox="1">
            <a:spLocks noGrp="1"/>
          </p:cNvSpPr>
          <p:nvPr>
            <p:ph type="body" idx="1"/>
          </p:nvPr>
        </p:nvSpPr>
        <p:spPr>
          <a:xfrm>
            <a:off x="4697046" y="981615"/>
            <a:ext cx="4058920" cy="4031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Font typeface="Arial"/>
              <a:buChar char="•"/>
            </a:pPr>
            <a:r>
              <a:rPr lang="tr-TR" dirty="0" err="1"/>
              <a:t>Card</a:t>
            </a:r>
            <a:r>
              <a:rPr lang="tr-TR" dirty="0"/>
              <a:t> </a:t>
            </a:r>
            <a:r>
              <a:rPr lang="tr-TR" dirty="0" err="1"/>
              <a:t>Detection</a:t>
            </a:r>
            <a:endParaRPr dirty="0"/>
          </a:p>
          <a:p>
            <a:pPr marL="62865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tr-TR" dirty="0" err="1">
                <a:solidFill>
                  <a:schemeClr val="lt1"/>
                </a:solidFill>
              </a:rPr>
              <a:t>Attempts</a:t>
            </a:r>
            <a:r>
              <a:rPr lang="tr-TR" dirty="0">
                <a:solidFill>
                  <a:schemeClr val="lt1"/>
                </a:solidFill>
              </a:rPr>
              <a:t> </a:t>
            </a:r>
            <a:r>
              <a:rPr lang="tr-TR" dirty="0" err="1">
                <a:solidFill>
                  <a:schemeClr val="lt1"/>
                </a:solidFill>
              </a:rPr>
              <a:t>and</a:t>
            </a:r>
            <a:r>
              <a:rPr lang="tr-TR" dirty="0">
                <a:solidFill>
                  <a:schemeClr val="lt1"/>
                </a:solidFill>
              </a:rPr>
              <a:t> </a:t>
            </a:r>
            <a:r>
              <a:rPr lang="tr-TR" dirty="0" err="1">
                <a:solidFill>
                  <a:schemeClr val="lt1"/>
                </a:solidFill>
              </a:rPr>
              <a:t>Research</a:t>
            </a:r>
            <a:r>
              <a:rPr lang="tr-TR" dirty="0">
                <a:solidFill>
                  <a:schemeClr val="lt1"/>
                </a:solidFill>
              </a:rPr>
              <a:t> </a:t>
            </a:r>
            <a:endParaRPr dirty="0"/>
          </a:p>
          <a:p>
            <a:pPr marL="62865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tr-TR" dirty="0" err="1">
                <a:solidFill>
                  <a:schemeClr val="lt1"/>
                </a:solidFill>
              </a:rPr>
              <a:t>Method</a:t>
            </a:r>
            <a:endParaRPr dirty="0">
              <a:solidFill>
                <a:schemeClr val="lt1"/>
              </a:solidFill>
            </a:endParaRPr>
          </a:p>
          <a:p>
            <a:pPr marL="971550" lvl="2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70"/>
              <a:buFont typeface="Arial"/>
              <a:buChar char="•"/>
            </a:pPr>
            <a:r>
              <a:rPr lang="tr-TR" dirty="0" err="1">
                <a:solidFill>
                  <a:schemeClr val="lt1"/>
                </a:solidFill>
              </a:rPr>
              <a:t>Dataset</a:t>
            </a:r>
            <a:r>
              <a:rPr lang="tr-TR" dirty="0">
                <a:solidFill>
                  <a:schemeClr val="lt1"/>
                </a:solidFill>
              </a:rPr>
              <a:t> </a:t>
            </a:r>
            <a:r>
              <a:rPr lang="tr-TR" dirty="0" err="1">
                <a:solidFill>
                  <a:schemeClr val="lt1"/>
                </a:solidFill>
              </a:rPr>
              <a:t>Preparation</a:t>
            </a:r>
            <a:endParaRPr dirty="0">
              <a:solidFill>
                <a:schemeClr val="lt1"/>
              </a:solidFill>
            </a:endParaRPr>
          </a:p>
          <a:p>
            <a:pPr marL="971550" lvl="2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70"/>
              <a:buFont typeface="Arial"/>
              <a:buChar char="•"/>
            </a:pPr>
            <a:r>
              <a:rPr lang="tr-TR" dirty="0">
                <a:solidFill>
                  <a:schemeClr val="lt1"/>
                </a:solidFill>
              </a:rPr>
              <a:t>Data </a:t>
            </a:r>
            <a:r>
              <a:rPr lang="tr-TR" dirty="0" err="1">
                <a:solidFill>
                  <a:schemeClr val="lt1"/>
                </a:solidFill>
              </a:rPr>
              <a:t>Augmentation</a:t>
            </a:r>
            <a:endParaRPr dirty="0">
              <a:solidFill>
                <a:schemeClr val="lt1"/>
              </a:solidFill>
            </a:endParaRPr>
          </a:p>
          <a:p>
            <a:pPr marL="971550" lvl="2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70"/>
              <a:buFont typeface="Arial"/>
              <a:buChar char="•"/>
            </a:pPr>
            <a:r>
              <a:rPr lang="tr-TR" dirty="0">
                <a:solidFill>
                  <a:schemeClr val="lt1"/>
                </a:solidFill>
              </a:rPr>
              <a:t>Training</a:t>
            </a:r>
          </a:p>
          <a:p>
            <a:pPr marL="971550" lvl="2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70"/>
              <a:buFont typeface="Arial"/>
              <a:buChar char="•"/>
            </a:pPr>
            <a:r>
              <a:rPr lang="tr-TR" dirty="0" err="1">
                <a:solidFill>
                  <a:schemeClr val="lt1"/>
                </a:solidFill>
              </a:rPr>
              <a:t>Strategy</a:t>
            </a:r>
            <a:endParaRPr dirty="0"/>
          </a:p>
          <a:p>
            <a:pPr marL="62865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tr-TR" dirty="0" err="1">
                <a:solidFill>
                  <a:schemeClr val="lt1"/>
                </a:solidFill>
              </a:rPr>
              <a:t>Results</a:t>
            </a:r>
            <a:endParaRPr dirty="0">
              <a:solidFill>
                <a:schemeClr val="lt1"/>
              </a:solidFill>
            </a:endParaRPr>
          </a:p>
          <a:p>
            <a:pPr marL="6286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Font typeface="Arial"/>
              <a:buNone/>
            </a:pPr>
            <a:endParaRPr dirty="0"/>
          </a:p>
          <a:p>
            <a:pPr marL="285750" lvl="0" indent="-2857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Font typeface="Arial"/>
              <a:buChar char="•"/>
            </a:pPr>
            <a:r>
              <a:rPr lang="tr-TR" dirty="0" err="1"/>
              <a:t>Chip</a:t>
            </a:r>
            <a:r>
              <a:rPr lang="tr-TR" dirty="0"/>
              <a:t> </a:t>
            </a:r>
            <a:r>
              <a:rPr lang="tr-TR" dirty="0" err="1"/>
              <a:t>Detection</a:t>
            </a:r>
            <a:endParaRPr dirty="0"/>
          </a:p>
          <a:p>
            <a:pPr marL="6286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Font typeface="Arial"/>
              <a:buNone/>
            </a:pPr>
            <a:endParaRPr dirty="0"/>
          </a:p>
          <a:p>
            <a:pPr marL="6286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Font typeface="Arial"/>
              <a:buNone/>
            </a:pPr>
            <a:endParaRPr dirty="0"/>
          </a:p>
        </p:txBody>
      </p:sp>
      <p:sp>
        <p:nvSpPr>
          <p:cNvPr id="157" name="Google Shape;157;p2"/>
          <p:cNvSpPr txBox="1"/>
          <p:nvPr/>
        </p:nvSpPr>
        <p:spPr>
          <a:xfrm rot="-5400000">
            <a:off x="-1214764" y="2790175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700" b="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SPECIAL PROJECT</a:t>
            </a:r>
            <a:endParaRPr sz="700" b="0" u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1E729B-6D19-4396-3F97-3E5672A5EC08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0ceb89059_0_4"/>
          <p:cNvSpPr txBox="1">
            <a:spLocks noGrp="1"/>
          </p:cNvSpPr>
          <p:nvPr>
            <p:ph type="dt" idx="10"/>
          </p:nvPr>
        </p:nvSpPr>
        <p:spPr>
          <a:xfrm rot="-5400000">
            <a:off x="-832549" y="3167441"/>
            <a:ext cx="25632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281" name="Google Shape;281;g130ceb89059_0_4"/>
          <p:cNvSpPr txBox="1">
            <a:spLocks noGrp="1"/>
          </p:cNvSpPr>
          <p:nvPr>
            <p:ph type="ftr" idx="11"/>
          </p:nvPr>
        </p:nvSpPr>
        <p:spPr>
          <a:xfrm rot="-5400000">
            <a:off x="7614538" y="1375513"/>
            <a:ext cx="25461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282" name="Google Shape;282;g130ceb89059_0_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10</a:t>
            </a:fld>
            <a:endParaRPr/>
          </a:p>
        </p:txBody>
      </p:sp>
      <p:sp>
        <p:nvSpPr>
          <p:cNvPr id="283" name="Google Shape;283;g130ceb89059_0_4"/>
          <p:cNvSpPr txBox="1">
            <a:spLocks noGrp="1"/>
          </p:cNvSpPr>
          <p:nvPr>
            <p:ph type="title"/>
          </p:nvPr>
        </p:nvSpPr>
        <p:spPr>
          <a:xfrm>
            <a:off x="976100" y="195275"/>
            <a:ext cx="7247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tr-TR"/>
              <a:t>Chip detection - Color thresholding</a:t>
            </a:r>
            <a:endParaRPr/>
          </a:p>
        </p:txBody>
      </p:sp>
      <p:sp>
        <p:nvSpPr>
          <p:cNvPr id="284" name="Google Shape;284;g130ceb89059_0_4"/>
          <p:cNvSpPr txBox="1">
            <a:spLocks noGrp="1"/>
          </p:cNvSpPr>
          <p:nvPr>
            <p:ph type="body" idx="1"/>
          </p:nvPr>
        </p:nvSpPr>
        <p:spPr>
          <a:xfrm>
            <a:off x="904875" y="1541782"/>
            <a:ext cx="7878300" cy="3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Applying the correct set of HSV masking depending on the exposure of the picture.</a:t>
            </a:r>
            <a:endParaRPr sz="1400">
              <a:solidFill>
                <a:srgbClr val="000000"/>
              </a:solidFill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Filtering the resulting mask to remove some noise (Also has the advantage of making some chips more homogeneously defined).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5" name="Google Shape;285;g130ceb89059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50" y="2911175"/>
            <a:ext cx="8441375" cy="19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0ceb89059_0_39"/>
          <p:cNvSpPr txBox="1">
            <a:spLocks noGrp="1"/>
          </p:cNvSpPr>
          <p:nvPr>
            <p:ph type="dt" idx="10"/>
          </p:nvPr>
        </p:nvSpPr>
        <p:spPr>
          <a:xfrm rot="-5400000">
            <a:off x="-832549" y="3167441"/>
            <a:ext cx="25632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295" name="Google Shape;295;g130ceb89059_0_39"/>
          <p:cNvSpPr txBox="1">
            <a:spLocks noGrp="1"/>
          </p:cNvSpPr>
          <p:nvPr>
            <p:ph type="ftr" idx="11"/>
          </p:nvPr>
        </p:nvSpPr>
        <p:spPr>
          <a:xfrm rot="-5400000">
            <a:off x="7614538" y="1375513"/>
            <a:ext cx="25461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296" name="Google Shape;296;g130ceb89059_0_3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11</a:t>
            </a:fld>
            <a:endParaRPr/>
          </a:p>
        </p:txBody>
      </p:sp>
      <p:sp>
        <p:nvSpPr>
          <p:cNvPr id="297" name="Google Shape;297;g130ceb89059_0_39"/>
          <p:cNvSpPr txBox="1">
            <a:spLocks noGrp="1"/>
          </p:cNvSpPr>
          <p:nvPr>
            <p:ph type="title"/>
          </p:nvPr>
        </p:nvSpPr>
        <p:spPr>
          <a:xfrm>
            <a:off x="976100" y="195275"/>
            <a:ext cx="7247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tr-TR"/>
              <a:t>Chip detection - Opening and closing</a:t>
            </a:r>
            <a:endParaRPr/>
          </a:p>
        </p:txBody>
      </p:sp>
      <p:sp>
        <p:nvSpPr>
          <p:cNvPr id="298" name="Google Shape;298;g130ceb89059_0_39"/>
          <p:cNvSpPr txBox="1">
            <a:spLocks noGrp="1"/>
          </p:cNvSpPr>
          <p:nvPr>
            <p:ph type="body" idx="1"/>
          </p:nvPr>
        </p:nvSpPr>
        <p:spPr>
          <a:xfrm>
            <a:off x="904875" y="1541782"/>
            <a:ext cx="7878300" cy="3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Opening and closing to remove more small objects and fill in some holes.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9" name="Google Shape;299;g130ceb89059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130" y="2491112"/>
            <a:ext cx="8343796" cy="158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0ceb89059_0_26"/>
          <p:cNvSpPr txBox="1">
            <a:spLocks noGrp="1"/>
          </p:cNvSpPr>
          <p:nvPr>
            <p:ph type="dt" idx="10"/>
          </p:nvPr>
        </p:nvSpPr>
        <p:spPr>
          <a:xfrm rot="-5400000">
            <a:off x="-832549" y="3167441"/>
            <a:ext cx="25632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309" name="Google Shape;309;g130ceb89059_0_26"/>
          <p:cNvSpPr txBox="1">
            <a:spLocks noGrp="1"/>
          </p:cNvSpPr>
          <p:nvPr>
            <p:ph type="ftr" idx="11"/>
          </p:nvPr>
        </p:nvSpPr>
        <p:spPr>
          <a:xfrm rot="-5400000">
            <a:off x="7614538" y="1375513"/>
            <a:ext cx="25461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310" name="Google Shape;310;g130ceb89059_0_2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12</a:t>
            </a:fld>
            <a:endParaRPr/>
          </a:p>
        </p:txBody>
      </p:sp>
      <p:sp>
        <p:nvSpPr>
          <p:cNvPr id="311" name="Google Shape;311;g130ceb89059_0_26"/>
          <p:cNvSpPr txBox="1">
            <a:spLocks noGrp="1"/>
          </p:cNvSpPr>
          <p:nvPr>
            <p:ph type="title"/>
          </p:nvPr>
        </p:nvSpPr>
        <p:spPr>
          <a:xfrm>
            <a:off x="976100" y="195275"/>
            <a:ext cx="7247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tr-TR"/>
              <a:t>Chip detection - Leftover objects removal</a:t>
            </a:r>
            <a:endParaRPr/>
          </a:p>
        </p:txBody>
      </p:sp>
      <p:sp>
        <p:nvSpPr>
          <p:cNvPr id="312" name="Google Shape;312;g130ceb89059_0_26"/>
          <p:cNvSpPr txBox="1">
            <a:spLocks noGrp="1"/>
          </p:cNvSpPr>
          <p:nvPr>
            <p:ph type="body" idx="1"/>
          </p:nvPr>
        </p:nvSpPr>
        <p:spPr>
          <a:xfrm>
            <a:off x="904875" y="1541782"/>
            <a:ext cx="7878300" cy="3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br>
              <a:rPr lang="tr-TR" sz="1400">
                <a:solidFill>
                  <a:srgbClr val="000000"/>
                </a:solidFill>
              </a:rPr>
            </a:br>
            <a:endParaRPr sz="1400">
              <a:solidFill>
                <a:srgbClr val="000000"/>
              </a:solidFill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Removal of leftover objects of size smaller than half that </a:t>
            </a:r>
            <a:br>
              <a:rPr lang="tr-TR" sz="1400">
                <a:solidFill>
                  <a:srgbClr val="000000"/>
                </a:solidFill>
              </a:rPr>
            </a:br>
            <a:r>
              <a:rPr lang="tr-TR" sz="1400">
                <a:solidFill>
                  <a:srgbClr val="000000"/>
                </a:solidFill>
              </a:rPr>
              <a:t>of a chip, as well as objects on the edge of the pictures </a:t>
            </a:r>
            <a:br>
              <a:rPr lang="tr-TR" sz="1400">
                <a:solidFill>
                  <a:srgbClr val="000000"/>
                </a:solidFill>
              </a:rPr>
            </a:br>
            <a:r>
              <a:rPr lang="tr-TR" sz="1400">
                <a:solidFill>
                  <a:srgbClr val="000000"/>
                </a:solidFill>
              </a:rPr>
              <a:t>(in case cropping left some cards in.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3" name="Google Shape;313;g130ceb89059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9800" y="1982768"/>
            <a:ext cx="2590800" cy="2605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30ceb89059_0_54"/>
          <p:cNvSpPr txBox="1">
            <a:spLocks noGrp="1"/>
          </p:cNvSpPr>
          <p:nvPr>
            <p:ph type="dt" idx="10"/>
          </p:nvPr>
        </p:nvSpPr>
        <p:spPr>
          <a:xfrm rot="-5400000">
            <a:off x="-832549" y="3167441"/>
            <a:ext cx="25632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323" name="Google Shape;323;g130ceb89059_0_54"/>
          <p:cNvSpPr txBox="1">
            <a:spLocks noGrp="1"/>
          </p:cNvSpPr>
          <p:nvPr>
            <p:ph type="ftr" idx="11"/>
          </p:nvPr>
        </p:nvSpPr>
        <p:spPr>
          <a:xfrm rot="-5400000">
            <a:off x="7614538" y="1375513"/>
            <a:ext cx="25461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324" name="Google Shape;324;g130ceb89059_0_5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13</a:t>
            </a:fld>
            <a:endParaRPr/>
          </a:p>
        </p:txBody>
      </p:sp>
      <p:sp>
        <p:nvSpPr>
          <p:cNvPr id="325" name="Google Shape;325;g130ceb89059_0_54"/>
          <p:cNvSpPr txBox="1">
            <a:spLocks noGrp="1"/>
          </p:cNvSpPr>
          <p:nvPr>
            <p:ph type="title"/>
          </p:nvPr>
        </p:nvSpPr>
        <p:spPr>
          <a:xfrm>
            <a:off x="976100" y="195275"/>
            <a:ext cx="7247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tr-TR"/>
              <a:t>Chip detection - Counting chips</a:t>
            </a:r>
            <a:endParaRPr/>
          </a:p>
        </p:txBody>
      </p:sp>
      <p:sp>
        <p:nvSpPr>
          <p:cNvPr id="326" name="Google Shape;326;g130ceb89059_0_54"/>
          <p:cNvSpPr txBox="1">
            <a:spLocks noGrp="1"/>
          </p:cNvSpPr>
          <p:nvPr>
            <p:ph type="body" idx="1"/>
          </p:nvPr>
        </p:nvSpPr>
        <p:spPr>
          <a:xfrm>
            <a:off x="904875" y="1541782"/>
            <a:ext cx="7878300" cy="3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br>
              <a:rPr lang="tr-TR" sz="1400">
                <a:solidFill>
                  <a:srgbClr val="000000"/>
                </a:solidFill>
              </a:rPr>
            </a:br>
            <a:endParaRPr sz="1400">
              <a:solidFill>
                <a:srgbClr val="000000"/>
              </a:solidFill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Sum of the ratios of the areas of the remaining objects </a:t>
            </a:r>
            <a:br>
              <a:rPr lang="tr-TR" sz="1400">
                <a:solidFill>
                  <a:srgbClr val="000000"/>
                </a:solidFill>
              </a:rPr>
            </a:br>
            <a:r>
              <a:rPr lang="tr-TR" sz="1400">
                <a:solidFill>
                  <a:srgbClr val="000000"/>
                </a:solidFill>
              </a:rPr>
              <a:t>over that of a single chip (rounded up).</a:t>
            </a:r>
            <a:endParaRPr sz="1400">
              <a:solidFill>
                <a:srgbClr val="000000"/>
              </a:solidFill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Method is serviceable but lacks robustness. Could still</a:t>
            </a:r>
            <a:br>
              <a:rPr lang="tr-TR" sz="1400">
                <a:solidFill>
                  <a:srgbClr val="000000"/>
                </a:solidFill>
              </a:rPr>
            </a:br>
            <a:r>
              <a:rPr lang="tr-TR" sz="1400">
                <a:solidFill>
                  <a:srgbClr val="000000"/>
                </a:solidFill>
              </a:rPr>
              <a:t> be improved.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7" name="Google Shape;327;g130ceb89059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375" y="1852600"/>
            <a:ext cx="2533650" cy="252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30ceb89059_0_68"/>
          <p:cNvSpPr txBox="1">
            <a:spLocks noGrp="1"/>
          </p:cNvSpPr>
          <p:nvPr>
            <p:ph type="dt" idx="10"/>
          </p:nvPr>
        </p:nvSpPr>
        <p:spPr>
          <a:xfrm rot="-5400000">
            <a:off x="-832549" y="3167441"/>
            <a:ext cx="25632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337" name="Google Shape;337;g130ceb89059_0_68"/>
          <p:cNvSpPr txBox="1">
            <a:spLocks noGrp="1"/>
          </p:cNvSpPr>
          <p:nvPr>
            <p:ph type="ftr" idx="11"/>
          </p:nvPr>
        </p:nvSpPr>
        <p:spPr>
          <a:xfrm rot="-5400000">
            <a:off x="7614538" y="1375513"/>
            <a:ext cx="25461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338" name="Google Shape;338;g130ceb89059_0_6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14</a:t>
            </a:fld>
            <a:endParaRPr/>
          </a:p>
        </p:txBody>
      </p:sp>
      <p:sp>
        <p:nvSpPr>
          <p:cNvPr id="339" name="Google Shape;339;g130ceb89059_0_68"/>
          <p:cNvSpPr txBox="1">
            <a:spLocks noGrp="1"/>
          </p:cNvSpPr>
          <p:nvPr>
            <p:ph type="title"/>
          </p:nvPr>
        </p:nvSpPr>
        <p:spPr>
          <a:xfrm>
            <a:off x="976100" y="195275"/>
            <a:ext cx="7247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tr-TR"/>
              <a:t>Chip detection - Other problems with the method</a:t>
            </a:r>
            <a:endParaRPr/>
          </a:p>
        </p:txBody>
      </p:sp>
      <p:sp>
        <p:nvSpPr>
          <p:cNvPr id="340" name="Google Shape;340;g130ceb89059_0_68"/>
          <p:cNvSpPr txBox="1">
            <a:spLocks noGrp="1"/>
          </p:cNvSpPr>
          <p:nvPr>
            <p:ph type="body" idx="1"/>
          </p:nvPr>
        </p:nvSpPr>
        <p:spPr>
          <a:xfrm>
            <a:off x="904875" y="1541782"/>
            <a:ext cx="7878300" cy="3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br>
              <a:rPr lang="tr-TR" sz="1400">
                <a:solidFill>
                  <a:srgbClr val="000000"/>
                </a:solidFill>
              </a:rPr>
            </a:br>
            <a:endParaRPr sz="1400">
              <a:solidFill>
                <a:srgbClr val="000000"/>
              </a:solidFill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Time consuming.</a:t>
            </a:r>
            <a:endParaRPr sz="1400">
              <a:solidFill>
                <a:srgbClr val="000000"/>
              </a:solidFill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Not optimised for different setups (different table positions</a:t>
            </a:r>
            <a:br>
              <a:rPr lang="tr-TR" sz="1400">
                <a:solidFill>
                  <a:srgbClr val="000000"/>
                </a:solidFill>
              </a:rPr>
            </a:br>
            <a:r>
              <a:rPr lang="tr-TR" sz="1400">
                <a:solidFill>
                  <a:srgbClr val="000000"/>
                </a:solidFill>
              </a:rPr>
              <a:t> or chip sizes)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1" name="Google Shape;341;g130ceb89059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375" y="1852600"/>
            <a:ext cx="2533650" cy="252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30ceb89059_0_68"/>
          <p:cNvSpPr txBox="1">
            <a:spLocks noGrp="1"/>
          </p:cNvSpPr>
          <p:nvPr>
            <p:ph type="dt" idx="10"/>
          </p:nvPr>
        </p:nvSpPr>
        <p:spPr>
          <a:xfrm rot="-5400000">
            <a:off x="-832549" y="3167441"/>
            <a:ext cx="25632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337" name="Google Shape;337;g130ceb89059_0_68"/>
          <p:cNvSpPr txBox="1">
            <a:spLocks noGrp="1"/>
          </p:cNvSpPr>
          <p:nvPr>
            <p:ph type="ftr" idx="11"/>
          </p:nvPr>
        </p:nvSpPr>
        <p:spPr>
          <a:xfrm rot="-5400000">
            <a:off x="7614538" y="1375513"/>
            <a:ext cx="25461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338" name="Google Shape;338;g130ceb89059_0_6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15</a:t>
            </a:fld>
            <a:endParaRPr/>
          </a:p>
        </p:txBody>
      </p:sp>
      <p:sp>
        <p:nvSpPr>
          <p:cNvPr id="339" name="Google Shape;339;g130ceb89059_0_68"/>
          <p:cNvSpPr txBox="1">
            <a:spLocks noGrp="1"/>
          </p:cNvSpPr>
          <p:nvPr>
            <p:ph type="title"/>
          </p:nvPr>
        </p:nvSpPr>
        <p:spPr>
          <a:xfrm>
            <a:off x="976100" y="195275"/>
            <a:ext cx="7247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tr-TR" dirty="0" err="1"/>
              <a:t>References</a:t>
            </a:r>
            <a:endParaRPr dirty="0"/>
          </a:p>
        </p:txBody>
      </p:sp>
      <p:sp>
        <p:nvSpPr>
          <p:cNvPr id="340" name="Google Shape;340;g130ceb89059_0_68"/>
          <p:cNvSpPr txBox="1">
            <a:spLocks noGrp="1"/>
          </p:cNvSpPr>
          <p:nvPr>
            <p:ph type="body" idx="1"/>
          </p:nvPr>
        </p:nvSpPr>
        <p:spPr>
          <a:xfrm>
            <a:off x="752938" y="731675"/>
            <a:ext cx="7878300" cy="3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lang="tr-TR" sz="1400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SzPts val="1440"/>
            </a:pPr>
            <a:r>
              <a:rPr lang="tr-TR" sz="1400" dirty="0">
                <a:solidFill>
                  <a:srgbClr val="000000"/>
                </a:solidFill>
              </a:rPr>
              <a:t>Training YOLO </a:t>
            </a:r>
          </a:p>
          <a:p>
            <a:pPr marL="742950" lvl="1" indent="-285750">
              <a:lnSpc>
                <a:spcPct val="150000"/>
              </a:lnSpc>
              <a:buSzPts val="1440"/>
            </a:pPr>
            <a:r>
              <a:rPr lang="tr-TR" sz="1200" dirty="0" err="1">
                <a:solidFill>
                  <a:srgbClr val="000000"/>
                </a:solidFill>
              </a:rPr>
              <a:t>https</a:t>
            </a:r>
            <a:r>
              <a:rPr lang="tr-TR" sz="1200" dirty="0">
                <a:solidFill>
                  <a:srgbClr val="000000"/>
                </a:solidFill>
              </a:rPr>
              <a:t>://</a:t>
            </a:r>
            <a:r>
              <a:rPr lang="tr-TR" sz="1200" dirty="0" err="1">
                <a:solidFill>
                  <a:srgbClr val="000000"/>
                </a:solidFill>
              </a:rPr>
              <a:t>github.com</a:t>
            </a:r>
            <a:r>
              <a:rPr lang="tr-TR" sz="1200" dirty="0">
                <a:solidFill>
                  <a:srgbClr val="000000"/>
                </a:solidFill>
              </a:rPr>
              <a:t>/</a:t>
            </a:r>
            <a:r>
              <a:rPr lang="tr-TR" sz="1200" dirty="0" err="1">
                <a:solidFill>
                  <a:srgbClr val="000000"/>
                </a:solidFill>
              </a:rPr>
              <a:t>AlexeyAB</a:t>
            </a:r>
            <a:r>
              <a:rPr lang="tr-TR" sz="1200" dirty="0">
                <a:solidFill>
                  <a:srgbClr val="000000"/>
                </a:solidFill>
              </a:rPr>
              <a:t>/</a:t>
            </a:r>
            <a:r>
              <a:rPr lang="tr-TR" sz="1200" dirty="0" err="1">
                <a:solidFill>
                  <a:srgbClr val="000000"/>
                </a:solidFill>
              </a:rPr>
              <a:t>darknet#pre-trained-models</a:t>
            </a:r>
            <a:endParaRPr lang="tr-TR" sz="1200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SzPts val="1440"/>
            </a:pPr>
            <a:r>
              <a:rPr lang="tr-TR" sz="1400" dirty="0" err="1">
                <a:solidFill>
                  <a:srgbClr val="000000"/>
                </a:solidFill>
              </a:rPr>
              <a:t>Weights</a:t>
            </a:r>
            <a:r>
              <a:rPr lang="tr-TR" sz="1400" dirty="0">
                <a:solidFill>
                  <a:srgbClr val="000000"/>
                </a:solidFill>
              </a:rPr>
              <a:t> File:</a:t>
            </a:r>
          </a:p>
          <a:p>
            <a:pPr marL="628650" lvl="1" indent="-171450">
              <a:lnSpc>
                <a:spcPct val="150000"/>
              </a:lnSpc>
              <a:spcBef>
                <a:spcPts val="750"/>
              </a:spcBef>
              <a:buSzPts val="1440"/>
              <a:buFont typeface="Noto Sans Symbols"/>
              <a:buChar char="▪"/>
            </a:pPr>
            <a:r>
              <a:rPr lang="tr-TR" sz="1200" dirty="0">
                <a:solidFill>
                  <a:srgbClr val="000000"/>
                </a:solidFill>
                <a:hlinkClick r:id="rId3"/>
              </a:rPr>
              <a:t>https://drive.google.com/drive/folders/10Q4sC3_5R9in9GhbcQCFHOAOcJyUp1Tr?usp=</a:t>
            </a:r>
            <a:r>
              <a:rPr lang="tr-TR" sz="1200" dirty="0" err="1">
                <a:solidFill>
                  <a:srgbClr val="000000"/>
                </a:solidFill>
                <a:hlinkClick r:id="rId3"/>
              </a:rPr>
              <a:t>sharin</a:t>
            </a:r>
            <a:r>
              <a:rPr lang="tr-TR" sz="1200" dirty="0" err="1">
                <a:solidFill>
                  <a:srgbClr val="000000"/>
                </a:solidFill>
              </a:rPr>
              <a:t>g</a:t>
            </a:r>
            <a:endParaRPr lang="tr-TR" sz="1200" dirty="0">
              <a:solidFill>
                <a:srgbClr val="000000"/>
              </a:solidFill>
            </a:endParaRPr>
          </a:p>
          <a:p>
            <a:pPr marL="457200" lvl="1" indent="0">
              <a:lnSpc>
                <a:spcPct val="150000"/>
              </a:lnSpc>
              <a:spcBef>
                <a:spcPts val="750"/>
              </a:spcBef>
              <a:buSzPts val="1440"/>
              <a:buNone/>
            </a:pPr>
            <a:endParaRPr lang="tr-TR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5230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167" name="Google Shape;167;p3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Group-16</a:t>
            </a:r>
            <a:endParaRPr dirty="0"/>
          </a:p>
        </p:txBody>
      </p:sp>
      <p:sp>
        <p:nvSpPr>
          <p:cNvPr id="168" name="Google Shape;168;p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2</a:t>
            </a:fld>
            <a:endParaRPr/>
          </a:p>
        </p:txBody>
      </p:sp>
      <p:sp>
        <p:nvSpPr>
          <p:cNvPr id="169" name="Google Shape;169;p3"/>
          <p:cNvSpPr txBox="1">
            <a:spLocks noGrp="1"/>
          </p:cNvSpPr>
          <p:nvPr>
            <p:ph type="body" idx="1"/>
          </p:nvPr>
        </p:nvSpPr>
        <p:spPr>
          <a:xfrm>
            <a:off x="904875" y="463257"/>
            <a:ext cx="4581525" cy="4216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tr-TR" dirty="0" err="1">
                <a:solidFill>
                  <a:srgbClr val="201E1C"/>
                </a:solidFill>
              </a:rPr>
              <a:t>Attempts</a:t>
            </a:r>
            <a:endParaRPr dirty="0">
              <a:solidFill>
                <a:srgbClr val="201E1C"/>
              </a:solidFill>
            </a:endParaRPr>
          </a:p>
          <a:p>
            <a:pPr marL="628650" lvl="1" indent="-285750">
              <a:buSzPts val="1400"/>
            </a:pPr>
            <a:r>
              <a:rPr lang="tr-TR" sz="1400" dirty="0" err="1">
                <a:solidFill>
                  <a:srgbClr val="201E1C"/>
                </a:solidFill>
              </a:rPr>
              <a:t>Denoising</a:t>
            </a:r>
            <a:endParaRPr sz="1400" dirty="0"/>
          </a:p>
          <a:p>
            <a:pPr marL="628650" lvl="1" indent="-285750">
              <a:buSzPts val="1400"/>
            </a:pPr>
            <a:r>
              <a:rPr lang="tr-TR" sz="1400" dirty="0" err="1">
                <a:solidFill>
                  <a:srgbClr val="201E1C"/>
                </a:solidFill>
              </a:rPr>
              <a:t>Color</a:t>
            </a:r>
            <a:r>
              <a:rPr lang="tr-TR" sz="1400" dirty="0">
                <a:solidFill>
                  <a:srgbClr val="201E1C"/>
                </a:solidFill>
              </a:rPr>
              <a:t> </a:t>
            </a:r>
            <a:r>
              <a:rPr lang="tr-TR" sz="1400" dirty="0" err="1">
                <a:solidFill>
                  <a:srgbClr val="201E1C"/>
                </a:solidFill>
              </a:rPr>
              <a:t>space</a:t>
            </a:r>
            <a:r>
              <a:rPr lang="tr-TR" sz="1400" dirty="0">
                <a:solidFill>
                  <a:srgbClr val="201E1C"/>
                </a:solidFill>
              </a:rPr>
              <a:t> Conversion</a:t>
            </a:r>
            <a:endParaRPr sz="1400" dirty="0"/>
          </a:p>
          <a:p>
            <a:pPr marL="628650" lvl="1" indent="-285750">
              <a:buSzPts val="1400"/>
            </a:pPr>
            <a:r>
              <a:rPr lang="tr-TR" sz="1400" dirty="0" err="1">
                <a:solidFill>
                  <a:srgbClr val="201E1C"/>
                </a:solidFill>
              </a:rPr>
              <a:t>Edge</a:t>
            </a:r>
            <a:r>
              <a:rPr lang="tr-TR" sz="1400" dirty="0">
                <a:solidFill>
                  <a:srgbClr val="201E1C"/>
                </a:solidFill>
              </a:rPr>
              <a:t> </a:t>
            </a:r>
            <a:r>
              <a:rPr lang="tr-TR" sz="1400" dirty="0" err="1">
                <a:solidFill>
                  <a:srgbClr val="201E1C"/>
                </a:solidFill>
              </a:rPr>
              <a:t>Detection</a:t>
            </a:r>
            <a:r>
              <a:rPr lang="tr-TR" sz="1400" dirty="0">
                <a:solidFill>
                  <a:srgbClr val="201E1C"/>
                </a:solidFill>
              </a:rPr>
              <a:t> </a:t>
            </a:r>
            <a:r>
              <a:rPr lang="tr-TR" sz="1400" dirty="0" err="1">
                <a:solidFill>
                  <a:srgbClr val="201E1C"/>
                </a:solidFill>
              </a:rPr>
              <a:t>with</a:t>
            </a:r>
            <a:r>
              <a:rPr lang="tr-TR" sz="1400" dirty="0">
                <a:solidFill>
                  <a:srgbClr val="201E1C"/>
                </a:solidFill>
              </a:rPr>
              <a:t> </a:t>
            </a:r>
            <a:r>
              <a:rPr lang="tr-TR" sz="1400" dirty="0" err="1">
                <a:solidFill>
                  <a:srgbClr val="201E1C"/>
                </a:solidFill>
              </a:rPr>
              <a:t>Various</a:t>
            </a:r>
            <a:r>
              <a:rPr lang="tr-TR" sz="1400" dirty="0">
                <a:solidFill>
                  <a:srgbClr val="201E1C"/>
                </a:solidFill>
              </a:rPr>
              <a:t> </a:t>
            </a:r>
            <a:r>
              <a:rPr lang="tr-TR" sz="1400" dirty="0" err="1">
                <a:solidFill>
                  <a:srgbClr val="201E1C"/>
                </a:solidFill>
              </a:rPr>
              <a:t>Filters</a:t>
            </a:r>
            <a:endParaRPr lang="tr-TR" sz="1400" dirty="0">
              <a:solidFill>
                <a:srgbClr val="201E1C"/>
              </a:solidFill>
            </a:endParaRPr>
          </a:p>
          <a:p>
            <a:pPr marL="628650" lvl="1" indent="-285750">
              <a:buSzPts val="1400"/>
            </a:pPr>
            <a:r>
              <a:rPr lang="tr-TR" sz="1400" dirty="0" err="1">
                <a:solidFill>
                  <a:srgbClr val="201E1C"/>
                </a:solidFill>
              </a:rPr>
              <a:t>Closing</a:t>
            </a:r>
            <a:r>
              <a:rPr lang="tr-TR" sz="1400" dirty="0">
                <a:solidFill>
                  <a:srgbClr val="201E1C"/>
                </a:solidFill>
              </a:rPr>
              <a:t>, </a:t>
            </a:r>
            <a:r>
              <a:rPr lang="tr-TR" sz="1400" dirty="0" err="1">
                <a:solidFill>
                  <a:srgbClr val="201E1C"/>
                </a:solidFill>
              </a:rPr>
              <a:t>Opening</a:t>
            </a:r>
            <a:endParaRPr lang="tr-TR" sz="1400" dirty="0">
              <a:solidFill>
                <a:srgbClr val="201E1C"/>
              </a:solidFill>
            </a:endParaRPr>
          </a:p>
          <a:p>
            <a:pPr marL="628650" lvl="1" indent="-285750">
              <a:buSzPts val="1400"/>
            </a:pPr>
            <a:endParaRPr lang="tr-TR" sz="1400" dirty="0">
              <a:solidFill>
                <a:srgbClr val="201E1C"/>
              </a:solidFill>
            </a:endParaRPr>
          </a:p>
          <a:p>
            <a:pPr marL="342900" lvl="1" indent="0">
              <a:buSzPts val="1400"/>
              <a:buNone/>
            </a:pPr>
            <a:endParaRPr sz="1400" dirty="0">
              <a:solidFill>
                <a:srgbClr val="201E1C"/>
              </a:solidFill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</a:pPr>
            <a:r>
              <a:rPr lang="tr-TR" dirty="0" err="1">
                <a:solidFill>
                  <a:srgbClr val="201E1C"/>
                </a:solidFill>
              </a:rPr>
              <a:t>Research</a:t>
            </a:r>
            <a:endParaRPr dirty="0">
              <a:solidFill>
                <a:srgbClr val="201E1C"/>
              </a:solidFill>
            </a:endParaRPr>
          </a:p>
          <a:p>
            <a:pPr marL="628650" lvl="1" indent="-285750">
              <a:lnSpc>
                <a:spcPct val="100000"/>
              </a:lnSpc>
              <a:buSzPts val="1600"/>
            </a:pPr>
            <a:r>
              <a:rPr lang="tr-TR" sz="1400" dirty="0" err="1">
                <a:solidFill>
                  <a:srgbClr val="201E1C"/>
                </a:solidFill>
              </a:rPr>
              <a:t>Deep</a:t>
            </a:r>
            <a:r>
              <a:rPr lang="tr-TR" sz="1400" dirty="0">
                <a:solidFill>
                  <a:srgbClr val="201E1C"/>
                </a:solidFill>
              </a:rPr>
              <a:t> Learning Architecture</a:t>
            </a:r>
            <a:endParaRPr sz="1400" dirty="0"/>
          </a:p>
          <a:p>
            <a:pPr marL="971550" lvl="2" indent="-285750">
              <a:lnSpc>
                <a:spcPct val="100000"/>
              </a:lnSpc>
              <a:buClr>
                <a:srgbClr val="201E1C"/>
              </a:buClr>
              <a:buSzPts val="1170"/>
            </a:pPr>
            <a:r>
              <a:rPr lang="tr-TR" sz="1400" dirty="0">
                <a:solidFill>
                  <a:srgbClr val="201E1C"/>
                </a:solidFill>
              </a:rPr>
              <a:t>YOLO</a:t>
            </a:r>
          </a:p>
          <a:p>
            <a:pPr marL="1428750" lvl="3" indent="-285750">
              <a:lnSpc>
                <a:spcPct val="100000"/>
              </a:lnSpc>
              <a:buClr>
                <a:srgbClr val="201E1C"/>
              </a:buClr>
              <a:buSzPts val="1170"/>
            </a:pPr>
            <a:r>
              <a:rPr lang="tr-TR" sz="1250" dirty="0" err="1">
                <a:solidFill>
                  <a:srgbClr val="201E1C"/>
                </a:solidFill>
              </a:rPr>
              <a:t>Quick</a:t>
            </a:r>
            <a:r>
              <a:rPr lang="tr-TR" sz="1250" dirty="0">
                <a:solidFill>
                  <a:srgbClr val="201E1C"/>
                </a:solidFill>
              </a:rPr>
              <a:t> </a:t>
            </a:r>
            <a:r>
              <a:rPr lang="tr-TR" sz="1250" dirty="0" err="1">
                <a:solidFill>
                  <a:srgbClr val="201E1C"/>
                </a:solidFill>
              </a:rPr>
              <a:t>Inference</a:t>
            </a:r>
            <a:endParaRPr sz="1250" dirty="0"/>
          </a:p>
          <a:p>
            <a:pPr marL="628650" lvl="1" indent="-285750">
              <a:lnSpc>
                <a:spcPct val="100000"/>
              </a:lnSpc>
              <a:buSzPts val="1400"/>
            </a:pPr>
            <a:r>
              <a:rPr lang="tr-TR" sz="1400" dirty="0">
                <a:solidFill>
                  <a:srgbClr val="201E1C"/>
                </a:solidFill>
              </a:rPr>
              <a:t>Framework</a:t>
            </a:r>
            <a:endParaRPr sz="1400" dirty="0"/>
          </a:p>
          <a:p>
            <a:pPr marL="971550" lvl="2" indent="-285750">
              <a:lnSpc>
                <a:spcPct val="100000"/>
              </a:lnSpc>
              <a:buClr>
                <a:srgbClr val="201E1C"/>
              </a:buClr>
              <a:buSzPts val="1170"/>
            </a:pPr>
            <a:r>
              <a:rPr lang="tr-TR" sz="1400" dirty="0" err="1">
                <a:solidFill>
                  <a:srgbClr val="201E1C"/>
                </a:solidFill>
              </a:rPr>
              <a:t>Darknet</a:t>
            </a:r>
            <a:endParaRPr lang="tr-TR" sz="1400" dirty="0">
              <a:solidFill>
                <a:srgbClr val="201E1C"/>
              </a:solidFill>
            </a:endParaRPr>
          </a:p>
          <a:p>
            <a:pPr marL="1428750" lvl="3" indent="-285750">
              <a:lnSpc>
                <a:spcPct val="100000"/>
              </a:lnSpc>
              <a:buClr>
                <a:srgbClr val="201E1C"/>
              </a:buClr>
              <a:buSzPts val="1170"/>
            </a:pPr>
            <a:r>
              <a:rPr lang="tr-TR" sz="1250" dirty="0" err="1">
                <a:solidFill>
                  <a:srgbClr val="201E1C"/>
                </a:solidFill>
              </a:rPr>
              <a:t>Easy</a:t>
            </a:r>
            <a:r>
              <a:rPr lang="tr-TR" sz="1250" dirty="0">
                <a:solidFill>
                  <a:srgbClr val="201E1C"/>
                </a:solidFill>
              </a:rPr>
              <a:t> </a:t>
            </a:r>
            <a:r>
              <a:rPr lang="tr-TR" sz="1250" dirty="0" err="1">
                <a:solidFill>
                  <a:srgbClr val="201E1C"/>
                </a:solidFill>
              </a:rPr>
              <a:t>to</a:t>
            </a:r>
            <a:r>
              <a:rPr lang="tr-TR" sz="1250" dirty="0">
                <a:solidFill>
                  <a:srgbClr val="201E1C"/>
                </a:solidFill>
              </a:rPr>
              <a:t> Train</a:t>
            </a:r>
          </a:p>
          <a:p>
            <a:pPr marL="971550" lvl="2" indent="-285750">
              <a:buClr>
                <a:srgbClr val="201E1C"/>
              </a:buClr>
              <a:buSzPts val="1170"/>
            </a:pPr>
            <a:endParaRPr sz="1400" dirty="0">
              <a:solidFill>
                <a:srgbClr val="201E1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"/>
          <p:cNvSpPr txBox="1"/>
          <p:nvPr/>
        </p:nvSpPr>
        <p:spPr>
          <a:xfrm>
            <a:off x="880343" y="87395"/>
            <a:ext cx="4038775" cy="652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01E1C"/>
              </a:buClr>
              <a:buSzPts val="2800"/>
              <a:buFont typeface="Libre Franklin"/>
              <a:buNone/>
            </a:pP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Card</a:t>
            </a:r>
            <a:r>
              <a:rPr lang="tr-TR" sz="2000" b="1" i="0" dirty="0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Detection</a:t>
            </a:r>
            <a:endParaRPr sz="2000" b="1" i="0" dirty="0">
              <a:solidFill>
                <a:srgbClr val="201E1C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0" name="Google Shape;180;p4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181" name="Google Shape;181;p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3</a:t>
            </a:fld>
            <a:endParaRPr/>
          </a:p>
        </p:txBody>
      </p:sp>
      <p:sp>
        <p:nvSpPr>
          <p:cNvPr id="182" name="Google Shape;182;p4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183" name="Google Shape;183;p4"/>
          <p:cNvSpPr txBox="1"/>
          <p:nvPr/>
        </p:nvSpPr>
        <p:spPr>
          <a:xfrm>
            <a:off x="880343" y="553779"/>
            <a:ext cx="7726363" cy="4216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600" b="0" i="0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r>
              <a:rPr lang="tr-TR" sz="1600" b="0" i="0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600" b="0" i="0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Preparation</a:t>
            </a:r>
            <a:endParaRPr sz="1600" b="0" i="0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ourier New"/>
              <a:buChar char="o"/>
            </a:pP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Video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for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each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card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under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different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illumination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levels</a:t>
            </a:r>
            <a:endParaRPr sz="1200" b="0" i="0" u="none" strike="noStrike" cap="none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ourier New"/>
              <a:buChar char="o"/>
            </a:pP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Extracting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frames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for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each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card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52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different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videos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ourier New"/>
              <a:buChar char="o"/>
            </a:pP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Balancing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tr-TR" sz="12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2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endParaRPr sz="1200" b="0" i="0" u="none" strike="noStrike" cap="none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952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ourier New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4" descr="metin, işaret içeren bir resim&#10;&#10;Açıklama otomatik olarak oluşturuldu"/>
          <p:cNvPicPr preferRelativeResize="0"/>
          <p:nvPr/>
        </p:nvPicPr>
        <p:blipFill rotWithShape="1">
          <a:blip r:embed="rId3">
            <a:alphaModFix/>
          </a:blip>
          <a:srcRect t="25213" b="17092"/>
          <a:stretch/>
        </p:blipFill>
        <p:spPr>
          <a:xfrm>
            <a:off x="2153933" y="2912153"/>
            <a:ext cx="1096329" cy="1368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4" descr="metin, zarf içeren bir resim&#10;&#10;Açıklama otomatik olarak oluşturuldu"/>
          <p:cNvPicPr preferRelativeResize="0"/>
          <p:nvPr/>
        </p:nvPicPr>
        <p:blipFill rotWithShape="1">
          <a:blip r:embed="rId4">
            <a:alphaModFix/>
          </a:blip>
          <a:srcRect t="23315" b="19709"/>
          <a:stretch/>
        </p:blipFill>
        <p:spPr>
          <a:xfrm>
            <a:off x="3785566" y="2871694"/>
            <a:ext cx="1133552" cy="1397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4" descr="metin, zarf içeren bir resim&#10;&#10;Açıklama otomatik olarak oluşturuldu"/>
          <p:cNvPicPr preferRelativeResize="0"/>
          <p:nvPr/>
        </p:nvPicPr>
        <p:blipFill rotWithShape="1">
          <a:blip r:embed="rId5">
            <a:alphaModFix/>
          </a:blip>
          <a:srcRect l="-7399" t="16612" r="794" b="17668"/>
          <a:stretch/>
        </p:blipFill>
        <p:spPr>
          <a:xfrm>
            <a:off x="5391016" y="2883293"/>
            <a:ext cx="1133551" cy="1397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ftr" idx="11"/>
          </p:nvPr>
        </p:nvSpPr>
        <p:spPr>
          <a:xfrm rot="-5400000">
            <a:off x="7124942" y="1792288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4</a:t>
            </a:fld>
            <a:endParaRPr/>
          </a:p>
        </p:txBody>
      </p:sp>
      <p:sp>
        <p:nvSpPr>
          <p:cNvPr id="201" name="Google Shape;201;p5"/>
          <p:cNvSpPr txBox="1"/>
          <p:nvPr/>
        </p:nvSpPr>
        <p:spPr>
          <a:xfrm>
            <a:off x="913828" y="649475"/>
            <a:ext cx="7726363" cy="4216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600" b="0" i="0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lang="tr-TR" sz="1600" b="0" i="0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Augmentation</a:t>
            </a:r>
            <a:endParaRPr sz="1600" b="0" i="0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Geometrical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transformations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i.e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random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rotation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random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translation</a:t>
            </a:r>
            <a:endParaRPr sz="1400" b="0" i="0" u="none" strike="noStrike" cap="none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Generating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augmented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images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with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two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three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cards</a:t>
            </a:r>
            <a:endParaRPr sz="1400" b="0" i="0" u="none" strike="noStrike" cap="none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1/10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validation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set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training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set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ratio</a:t>
            </a:r>
            <a:endParaRPr sz="1400" b="0" i="0" u="none" strike="noStrike" cap="none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100000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images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in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training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10000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image</a:t>
            </a:r>
            <a:r>
              <a:rPr lang="tr-TR" dirty="0" err="1">
                <a:solidFill>
                  <a:srgbClr val="201E1C"/>
                </a:solidFill>
              </a:rPr>
              <a:t>s</a:t>
            </a:r>
            <a:r>
              <a:rPr lang="tr-TR" dirty="0">
                <a:solidFill>
                  <a:srgbClr val="201E1C"/>
                </a:solidFill>
              </a:rPr>
              <a:t> in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validation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set</a:t>
            </a:r>
            <a:endParaRPr dirty="0"/>
          </a:p>
          <a:p>
            <a:pPr marL="514350" marR="0" lvl="1" indent="-825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825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825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952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ourier New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5"/>
          <p:cNvSpPr txBox="1"/>
          <p:nvPr/>
        </p:nvSpPr>
        <p:spPr>
          <a:xfrm>
            <a:off x="880343" y="87395"/>
            <a:ext cx="3224915" cy="652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01E1C"/>
              </a:buClr>
              <a:buSzPts val="3200"/>
              <a:buFont typeface="Libre Franklin"/>
              <a:buNone/>
            </a:pP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Card</a:t>
            </a:r>
            <a:r>
              <a:rPr lang="tr-TR" sz="2000" b="1" i="0" dirty="0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Detection</a:t>
            </a:r>
            <a:endParaRPr sz="2000" b="1" i="0" dirty="0">
              <a:solidFill>
                <a:srgbClr val="201E1C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215" name="Google Shape;215;p6"/>
          <p:cNvSpPr txBox="1">
            <a:spLocks noGrp="1"/>
          </p:cNvSpPr>
          <p:nvPr>
            <p:ph type="ftr" idx="11"/>
          </p:nvPr>
        </p:nvSpPr>
        <p:spPr>
          <a:xfrm rot="-5400000">
            <a:off x="7124942" y="1792288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216" name="Google Shape;216;p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5</a:t>
            </a:fld>
            <a:endParaRPr/>
          </a:p>
        </p:txBody>
      </p:sp>
      <p:sp>
        <p:nvSpPr>
          <p:cNvPr id="217" name="Google Shape;217;p6"/>
          <p:cNvSpPr txBox="1"/>
          <p:nvPr/>
        </p:nvSpPr>
        <p:spPr>
          <a:xfrm>
            <a:off x="913828" y="649475"/>
            <a:ext cx="7726363" cy="4216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600" b="0" i="0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Training</a:t>
            </a:r>
          </a:p>
          <a:p>
            <a:pPr marL="628650" lvl="1" indent="-285750">
              <a:lnSpc>
                <a:spcPct val="150000"/>
              </a:lnSpc>
              <a:spcBef>
                <a:spcPts val="375"/>
              </a:spcBef>
              <a:buClr>
                <a:schemeClr val="accent1"/>
              </a:buClr>
              <a:buSzPts val="1400"/>
              <a:buFont typeface="Arial" panose="020B0604020202020204" pitchFamily="34" charset="0"/>
              <a:buChar char="•"/>
            </a:pPr>
            <a:r>
              <a:rPr lang="tr-TR" dirty="0" err="1">
                <a:solidFill>
                  <a:srgbClr val="201E1C"/>
                </a:solidFill>
              </a:rPr>
              <a:t>Trained</a:t>
            </a:r>
            <a:r>
              <a:rPr lang="tr-TR" dirty="0">
                <a:solidFill>
                  <a:srgbClr val="201E1C"/>
                </a:solidFill>
              </a:rPr>
              <a:t> on GTX1080 8GB </a:t>
            </a:r>
            <a:r>
              <a:rPr lang="tr-TR" dirty="0" err="1">
                <a:solidFill>
                  <a:srgbClr val="201E1C"/>
                </a:solidFill>
              </a:rPr>
              <a:t>for</a:t>
            </a:r>
            <a:r>
              <a:rPr lang="tr-TR" dirty="0">
                <a:solidFill>
                  <a:srgbClr val="201E1C"/>
                </a:solidFill>
              </a:rPr>
              <a:t> ~8 </a:t>
            </a:r>
            <a:r>
              <a:rPr lang="tr-TR" dirty="0" err="1">
                <a:solidFill>
                  <a:srgbClr val="201E1C"/>
                </a:solidFill>
              </a:rPr>
              <a:t>hours</a:t>
            </a:r>
            <a:r>
              <a:rPr lang="tr-TR" dirty="0">
                <a:solidFill>
                  <a:srgbClr val="201E1C"/>
                </a:solidFill>
              </a:rPr>
              <a:t> </a:t>
            </a:r>
            <a:endParaRPr lang="tr-TR" dirty="0"/>
          </a:p>
          <a:p>
            <a:pPr marL="628650" marR="0" lvl="1" indent="-2857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 panose="020B0604020202020204" pitchFamily="34" charset="0"/>
              <a:buChar char="•"/>
            </a:pPr>
            <a:r>
              <a:rPr lang="tr-TR" dirty="0" err="1">
                <a:solidFill>
                  <a:srgbClr val="201E1C"/>
                </a:solidFill>
              </a:rPr>
              <a:t>Pretrained</a:t>
            </a:r>
            <a:r>
              <a:rPr lang="tr-TR" dirty="0">
                <a:solidFill>
                  <a:srgbClr val="201E1C"/>
                </a:solidFill>
              </a:rPr>
              <a:t> on MS COCO</a:t>
            </a:r>
            <a:endParaRPr dirty="0"/>
          </a:p>
          <a:p>
            <a:pPr marL="628650" marR="0" lvl="1" indent="-2857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 panose="020B0604020202020204" pitchFamily="34" charset="0"/>
              <a:buChar char="•"/>
            </a:pP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Used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YoloV4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with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dirty="0" err="1">
                <a:solidFill>
                  <a:srgbClr val="201E1C"/>
                </a:solidFill>
              </a:rPr>
              <a:t>input</a:t>
            </a:r>
            <a:r>
              <a:rPr lang="tr-TR" dirty="0">
                <a:solidFill>
                  <a:srgbClr val="201E1C"/>
                </a:solidFill>
              </a:rPr>
              <a:t> size 608x608</a:t>
            </a:r>
          </a:p>
          <a:p>
            <a:pPr marL="628650" marR="0" lvl="1" indent="-2857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 panose="020B0604020202020204" pitchFamily="34" charset="0"/>
              <a:buChar char="•"/>
            </a:pP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Implemented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on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Darknet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Framework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1" indent="-952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ourier New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6" descr="metin, taş, açık hava içeren bir resim&#10;&#10;Açıklama otomatik olarak oluşturuldu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03582" y="2680684"/>
            <a:ext cx="1813341" cy="1813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6" descr="metin içeren bir resim&#10;&#10;Açıklama otomatik olarak oluşturuldu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94939" y="2675463"/>
            <a:ext cx="1816458" cy="1816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6" descr="metin, vezir içeren bir resim&#10;&#10;Açıklama otomatik olarak oluşturuldu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34383" y="2677567"/>
            <a:ext cx="1814354" cy="181435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6"/>
          <p:cNvSpPr txBox="1"/>
          <p:nvPr/>
        </p:nvSpPr>
        <p:spPr>
          <a:xfrm>
            <a:off x="880343" y="87395"/>
            <a:ext cx="3224915" cy="652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01E1C"/>
              </a:buClr>
              <a:buSzPts val="3200"/>
              <a:buFont typeface="Libre Franklin"/>
              <a:buNone/>
            </a:pP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Card</a:t>
            </a:r>
            <a:r>
              <a:rPr lang="tr-TR" sz="2000" b="1" i="0" dirty="0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Detection</a:t>
            </a:r>
            <a:endParaRPr sz="2000" b="1" i="0" dirty="0">
              <a:solidFill>
                <a:srgbClr val="201E1C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7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231" name="Google Shape;231;p7"/>
          <p:cNvSpPr txBox="1">
            <a:spLocks noGrp="1"/>
          </p:cNvSpPr>
          <p:nvPr>
            <p:ph type="ftr" idx="11"/>
          </p:nvPr>
        </p:nvSpPr>
        <p:spPr>
          <a:xfrm rot="-5400000">
            <a:off x="7124942" y="1792288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232" name="Google Shape;232;p7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6</a:t>
            </a:fld>
            <a:endParaRPr/>
          </a:p>
        </p:txBody>
      </p:sp>
      <p:sp>
        <p:nvSpPr>
          <p:cNvPr id="233" name="Google Shape;233;p7"/>
          <p:cNvSpPr txBox="1"/>
          <p:nvPr/>
        </p:nvSpPr>
        <p:spPr>
          <a:xfrm>
            <a:off x="867628" y="36237"/>
            <a:ext cx="7726500" cy="42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lang="en-TR" sz="1600" b="0" i="0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600" b="0" i="0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Strategy</a:t>
            </a:r>
            <a:r>
              <a:rPr lang="tr-TR" sz="1600" b="0" i="0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/>
          </a:p>
          <a:p>
            <a:pPr marL="5905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 panose="020B0604020202020204" pitchFamily="34" charset="0"/>
              <a:buChar char="•"/>
            </a:pPr>
            <a:r>
              <a:rPr lang="tr-TR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Crop</a:t>
            </a:r>
            <a:r>
              <a:rPr lang="tr-TR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main </a:t>
            </a:r>
            <a:r>
              <a:rPr lang="tr-TR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image</a:t>
            </a:r>
            <a:r>
              <a:rPr lang="tr-TR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into</a:t>
            </a:r>
            <a:r>
              <a:rPr lang="tr-TR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6 </a:t>
            </a:r>
            <a:r>
              <a:rPr lang="tr-TR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regions</a:t>
            </a:r>
            <a:r>
              <a:rPr lang="tr-TR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tr-TR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i.e</a:t>
            </a:r>
            <a:r>
              <a:rPr lang="tr-TR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P1, P2, P3, P4, </a:t>
            </a:r>
            <a:r>
              <a:rPr lang="tr-TR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left</a:t>
            </a:r>
            <a:r>
              <a:rPr lang="tr-TR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T, </a:t>
            </a:r>
            <a:r>
              <a:rPr lang="tr-TR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right</a:t>
            </a:r>
            <a:r>
              <a:rPr lang="tr-TR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</a:t>
            </a:r>
          </a:p>
          <a:p>
            <a:pPr marL="5905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dk1"/>
                </a:solidFill>
              </a:rPr>
              <a:t>Run YOLO </a:t>
            </a:r>
            <a:r>
              <a:rPr lang="tr-TR" dirty="0" err="1">
                <a:solidFill>
                  <a:schemeClr val="dk1"/>
                </a:solidFill>
              </a:rPr>
              <a:t>for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each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image</a:t>
            </a:r>
            <a:endParaRPr lang="tr-TR" dirty="0">
              <a:solidFill>
                <a:schemeClr val="dk1"/>
              </a:solidFill>
            </a:endParaRPr>
          </a:p>
          <a:p>
            <a:pPr marL="5905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 panose="020B0604020202020204" pitchFamily="34" charset="0"/>
              <a:buChar char="•"/>
            </a:pPr>
            <a:r>
              <a:rPr lang="tr-TR" dirty="0" err="1">
                <a:solidFill>
                  <a:schemeClr val="dk1"/>
                </a:solidFill>
              </a:rPr>
              <a:t>Order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cards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with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respect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to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their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positions</a:t>
            </a:r>
            <a:r>
              <a:rPr lang="tr-TR" dirty="0">
                <a:solidFill>
                  <a:schemeClr val="dk1"/>
                </a:solidFill>
              </a:rPr>
              <a:t>.</a:t>
            </a:r>
          </a:p>
          <a:p>
            <a:pPr marL="5905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 panose="020B0604020202020204" pitchFamily="34" charset="0"/>
              <a:buChar char="•"/>
            </a:pPr>
            <a:r>
              <a:rPr lang="tr-TR" dirty="0" err="1">
                <a:solidFill>
                  <a:schemeClr val="dk1"/>
                </a:solidFill>
              </a:rPr>
              <a:t>Fuse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detected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card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names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into</a:t>
            </a:r>
            <a:r>
              <a:rPr lang="tr-TR" dirty="0">
                <a:solidFill>
                  <a:schemeClr val="dk1"/>
                </a:solidFill>
              </a:rPr>
              <a:t> </a:t>
            </a:r>
            <a:r>
              <a:rPr lang="tr-TR" dirty="0" err="1">
                <a:solidFill>
                  <a:schemeClr val="dk1"/>
                </a:solidFill>
              </a:rPr>
              <a:t>dictionary</a:t>
            </a:r>
            <a:r>
              <a:rPr lang="tr-TR" dirty="0">
                <a:solidFill>
                  <a:schemeClr val="dk1"/>
                </a:solidFill>
              </a:rPr>
              <a:t> </a:t>
            </a:r>
            <a:endParaRPr lang="tr-TR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905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 panose="020B0604020202020204" pitchFamily="34" charset="0"/>
              <a:buChar char="•"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7"/>
          <p:cNvSpPr txBox="1"/>
          <p:nvPr/>
        </p:nvSpPr>
        <p:spPr>
          <a:xfrm>
            <a:off x="858675" y="36237"/>
            <a:ext cx="3224915" cy="652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01E1C"/>
              </a:buClr>
              <a:buSzPts val="3200"/>
              <a:buFont typeface="Libre Franklin"/>
              <a:buNone/>
            </a:pP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Card</a:t>
            </a:r>
            <a:r>
              <a:rPr lang="tr-TR" sz="2000" b="1" i="0" dirty="0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Detection</a:t>
            </a:r>
            <a:endParaRPr sz="2000" b="1" i="0" dirty="0">
              <a:solidFill>
                <a:srgbClr val="201E1C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340546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7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231" name="Google Shape;231;p7"/>
          <p:cNvSpPr txBox="1">
            <a:spLocks noGrp="1"/>
          </p:cNvSpPr>
          <p:nvPr>
            <p:ph type="ftr" idx="11"/>
          </p:nvPr>
        </p:nvSpPr>
        <p:spPr>
          <a:xfrm rot="-5400000">
            <a:off x="7124942" y="1792288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232" name="Google Shape;232;p7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7</a:t>
            </a:fld>
            <a:endParaRPr/>
          </a:p>
        </p:txBody>
      </p:sp>
      <p:sp>
        <p:nvSpPr>
          <p:cNvPr id="233" name="Google Shape;233;p7"/>
          <p:cNvSpPr txBox="1"/>
          <p:nvPr/>
        </p:nvSpPr>
        <p:spPr>
          <a:xfrm>
            <a:off x="904738" y="358815"/>
            <a:ext cx="7726500" cy="42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sz="1600" b="0" i="0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600" b="0" i="0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r>
              <a:rPr lang="tr-TR" sz="1600" b="0" i="0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/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Training Set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Accuracy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tr-TR" sz="1400" b="1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%96</a:t>
            </a:r>
            <a:endParaRPr dirty="0"/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Inference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time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per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1400" b="0" i="0" u="none" strike="noStrike" cap="none" dirty="0" err="1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image</a:t>
            </a:r>
            <a:r>
              <a:rPr lang="tr-TR" sz="1400" b="0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: ~ </a:t>
            </a:r>
            <a:r>
              <a:rPr lang="tr-TR" sz="1400" b="1" i="0" u="none" strike="noStrike" cap="none" dirty="0">
                <a:solidFill>
                  <a:srgbClr val="201E1C"/>
                </a:solidFill>
                <a:latin typeface="Arial"/>
                <a:ea typeface="Arial"/>
                <a:cs typeface="Arial"/>
                <a:sym typeface="Arial"/>
              </a:rPr>
              <a:t>20s</a:t>
            </a:r>
            <a:endParaRPr dirty="0"/>
          </a:p>
          <a:p>
            <a:pPr marL="514350" marR="0" lvl="1" indent="-952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ourier New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7"/>
          <p:cNvSpPr txBox="1"/>
          <p:nvPr/>
        </p:nvSpPr>
        <p:spPr>
          <a:xfrm>
            <a:off x="880343" y="87395"/>
            <a:ext cx="3224915" cy="652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01E1C"/>
              </a:buClr>
              <a:buSzPts val="3200"/>
              <a:buFont typeface="Libre Franklin"/>
              <a:buNone/>
            </a:pP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Card</a:t>
            </a:r>
            <a:r>
              <a:rPr lang="tr-TR" sz="2000" b="1" i="0" dirty="0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tr-TR" sz="2000" b="1" i="0" dirty="0" err="1">
                <a:solidFill>
                  <a:srgbClr val="201E1C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Detection</a:t>
            </a:r>
            <a:endParaRPr sz="2000" b="1" i="0" dirty="0">
              <a:solidFill>
                <a:srgbClr val="201E1C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8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250" name="Google Shape;250;p8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251" name="Google Shape;251;p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8</a:t>
            </a:fld>
            <a:endParaRPr/>
          </a:p>
        </p:txBody>
      </p:sp>
      <p:sp>
        <p:nvSpPr>
          <p:cNvPr id="252" name="Google Shape;252;p8"/>
          <p:cNvSpPr txBox="1">
            <a:spLocks noGrp="1"/>
          </p:cNvSpPr>
          <p:nvPr>
            <p:ph type="title"/>
          </p:nvPr>
        </p:nvSpPr>
        <p:spPr>
          <a:xfrm>
            <a:off x="904876" y="179552"/>
            <a:ext cx="4276724" cy="1313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tr-TR" dirty="0" err="1"/>
              <a:t>Chip</a:t>
            </a:r>
            <a:r>
              <a:rPr lang="tr-TR" dirty="0"/>
              <a:t> </a:t>
            </a:r>
            <a:r>
              <a:rPr lang="tr-TR" dirty="0" err="1"/>
              <a:t>Detection</a:t>
            </a:r>
            <a:endParaRPr dirty="0"/>
          </a:p>
        </p:txBody>
      </p:sp>
      <p:sp>
        <p:nvSpPr>
          <p:cNvPr id="253" name="Google Shape;253;p8"/>
          <p:cNvSpPr txBox="1"/>
          <p:nvPr/>
        </p:nvSpPr>
        <p:spPr>
          <a:xfrm>
            <a:off x="708750" y="561023"/>
            <a:ext cx="7726500" cy="42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8001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sz="1600" b="0" i="0" dirty="0">
              <a:solidFill>
                <a:srgbClr val="201E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sz="1600" dirty="0">
              <a:solidFill>
                <a:srgbClr val="201E1C"/>
              </a:solidFill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600" dirty="0" err="1">
                <a:solidFill>
                  <a:srgbClr val="201E1C"/>
                </a:solidFill>
              </a:rPr>
              <a:t>The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r>
              <a:rPr lang="tr-TR" sz="1600" dirty="0" err="1">
                <a:solidFill>
                  <a:srgbClr val="201E1C"/>
                </a:solidFill>
              </a:rPr>
              <a:t>goal</a:t>
            </a:r>
            <a:r>
              <a:rPr lang="tr-TR" sz="1600" dirty="0">
                <a:solidFill>
                  <a:srgbClr val="201E1C"/>
                </a:solidFill>
              </a:rPr>
              <a:t> is </a:t>
            </a:r>
            <a:r>
              <a:rPr lang="tr-TR" sz="1600" dirty="0" err="1">
                <a:solidFill>
                  <a:srgbClr val="201E1C"/>
                </a:solidFill>
              </a:rPr>
              <a:t>to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r>
              <a:rPr lang="tr-TR" sz="1600" dirty="0" err="1">
                <a:solidFill>
                  <a:srgbClr val="201E1C"/>
                </a:solidFill>
              </a:rPr>
              <a:t>count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r>
              <a:rPr lang="tr-TR" sz="1600" dirty="0" err="1">
                <a:solidFill>
                  <a:srgbClr val="201E1C"/>
                </a:solidFill>
              </a:rPr>
              <a:t>the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r>
              <a:rPr lang="tr-TR" sz="1600" dirty="0" err="1">
                <a:solidFill>
                  <a:srgbClr val="201E1C"/>
                </a:solidFill>
              </a:rPr>
              <a:t>number</a:t>
            </a:r>
            <a:r>
              <a:rPr lang="tr-TR" sz="1600" dirty="0">
                <a:solidFill>
                  <a:srgbClr val="201E1C"/>
                </a:solidFill>
              </a:rPr>
              <a:t> of </a:t>
            </a:r>
            <a:r>
              <a:rPr lang="tr-TR" sz="1600" dirty="0" err="1">
                <a:solidFill>
                  <a:srgbClr val="201E1C"/>
                </a:solidFill>
              </a:rPr>
              <a:t>chips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r>
              <a:rPr lang="tr-TR" sz="1600" dirty="0" err="1">
                <a:solidFill>
                  <a:srgbClr val="201E1C"/>
                </a:solidFill>
              </a:rPr>
              <a:t>with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r>
              <a:rPr lang="tr-TR" sz="1600" dirty="0" err="1">
                <a:solidFill>
                  <a:srgbClr val="201E1C"/>
                </a:solidFill>
              </a:rPr>
              <a:t>the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r>
              <a:rPr lang="tr-TR" sz="1600" dirty="0" err="1">
                <a:solidFill>
                  <a:srgbClr val="201E1C"/>
                </a:solidFill>
              </a:rPr>
              <a:t>same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br>
              <a:rPr lang="tr-TR" sz="1600" dirty="0">
                <a:solidFill>
                  <a:srgbClr val="201E1C"/>
                </a:solidFill>
              </a:rPr>
            </a:br>
            <a:r>
              <a:rPr lang="tr-TR" sz="1600" dirty="0" err="1">
                <a:solidFill>
                  <a:srgbClr val="201E1C"/>
                </a:solidFill>
              </a:rPr>
              <a:t>color</a:t>
            </a:r>
            <a:r>
              <a:rPr lang="tr-TR" sz="1600" dirty="0">
                <a:solidFill>
                  <a:srgbClr val="201E1C"/>
                </a:solidFill>
              </a:rPr>
              <a:t>.</a:t>
            </a:r>
            <a:endParaRPr sz="1600" dirty="0">
              <a:solidFill>
                <a:srgbClr val="201E1C"/>
              </a:solidFill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600" dirty="0">
                <a:solidFill>
                  <a:srgbClr val="201E1C"/>
                </a:solidFill>
              </a:rPr>
              <a:t>No </a:t>
            </a:r>
            <a:r>
              <a:rPr lang="tr-TR" sz="1600" dirty="0" err="1">
                <a:solidFill>
                  <a:srgbClr val="201E1C"/>
                </a:solidFill>
              </a:rPr>
              <a:t>machine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r>
              <a:rPr lang="tr-TR" sz="1600" dirty="0" err="1">
                <a:solidFill>
                  <a:srgbClr val="201E1C"/>
                </a:solidFill>
              </a:rPr>
              <a:t>learning</a:t>
            </a:r>
            <a:r>
              <a:rPr lang="tr-TR" sz="1600" dirty="0">
                <a:solidFill>
                  <a:srgbClr val="201E1C"/>
                </a:solidFill>
              </a:rPr>
              <a:t> </a:t>
            </a:r>
            <a:r>
              <a:rPr lang="tr-TR" sz="1600" dirty="0" err="1">
                <a:solidFill>
                  <a:srgbClr val="201E1C"/>
                </a:solidFill>
              </a:rPr>
              <a:t>used</a:t>
            </a:r>
            <a:r>
              <a:rPr lang="tr-TR" sz="1600" dirty="0">
                <a:solidFill>
                  <a:srgbClr val="201E1C"/>
                </a:solidFill>
              </a:rPr>
              <a:t>.</a:t>
            </a:r>
            <a:endParaRPr sz="1600" dirty="0">
              <a:solidFill>
                <a:srgbClr val="201E1C"/>
              </a:solidFill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dirty="0"/>
              <a:t>A </a:t>
            </a:r>
            <a:r>
              <a:rPr lang="tr-TR" dirty="0" err="1"/>
              <a:t>combination</a:t>
            </a:r>
            <a:r>
              <a:rPr lang="tr-TR" dirty="0"/>
              <a:t> of Image Analysis </a:t>
            </a:r>
            <a:r>
              <a:rPr lang="tr-TR" dirty="0" err="1"/>
              <a:t>methods</a:t>
            </a:r>
            <a:r>
              <a:rPr lang="tr-TR" dirty="0"/>
              <a:t> </a:t>
            </a:r>
            <a:r>
              <a:rPr lang="tr-TR" dirty="0" err="1"/>
              <a:t>seen</a:t>
            </a:r>
            <a:r>
              <a:rPr lang="tr-TR" dirty="0"/>
              <a:t> </a:t>
            </a:r>
            <a:r>
              <a:rPr lang="tr-TR" dirty="0" err="1"/>
              <a:t>during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semester</a:t>
            </a:r>
            <a:r>
              <a:rPr lang="tr-TR" dirty="0"/>
              <a:t>, </a:t>
            </a:r>
            <a:r>
              <a:rPr lang="tr-TR" dirty="0" err="1"/>
              <a:t>namely</a:t>
            </a:r>
            <a:r>
              <a:rPr lang="tr-TR" dirty="0"/>
              <a:t>:</a:t>
            </a:r>
            <a:endParaRPr dirty="0"/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tr-TR" dirty="0" err="1">
                <a:solidFill>
                  <a:srgbClr val="201E1C"/>
                </a:solidFill>
              </a:rPr>
              <a:t>Color</a:t>
            </a:r>
            <a:r>
              <a:rPr lang="tr-TR" dirty="0">
                <a:solidFill>
                  <a:srgbClr val="201E1C"/>
                </a:solidFill>
              </a:rPr>
              <a:t> </a:t>
            </a:r>
            <a:r>
              <a:rPr lang="tr-TR" dirty="0" err="1">
                <a:solidFill>
                  <a:srgbClr val="201E1C"/>
                </a:solidFill>
              </a:rPr>
              <a:t>thresholding</a:t>
            </a:r>
            <a:endParaRPr dirty="0"/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tr-TR" dirty="0" err="1">
                <a:solidFill>
                  <a:srgbClr val="201E1C"/>
                </a:solidFill>
              </a:rPr>
              <a:t>Noise</a:t>
            </a:r>
            <a:r>
              <a:rPr lang="tr-TR" dirty="0">
                <a:solidFill>
                  <a:srgbClr val="201E1C"/>
                </a:solidFill>
              </a:rPr>
              <a:t> </a:t>
            </a:r>
            <a:r>
              <a:rPr lang="tr-TR" dirty="0" err="1">
                <a:solidFill>
                  <a:srgbClr val="201E1C"/>
                </a:solidFill>
              </a:rPr>
              <a:t>filtering</a:t>
            </a:r>
            <a:endParaRPr dirty="0">
              <a:solidFill>
                <a:srgbClr val="201E1C"/>
              </a:solidFill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tr-TR" dirty="0" err="1">
                <a:solidFill>
                  <a:srgbClr val="201E1C"/>
                </a:solidFill>
              </a:rPr>
              <a:t>Opening</a:t>
            </a:r>
            <a:r>
              <a:rPr lang="tr-TR" dirty="0">
                <a:solidFill>
                  <a:srgbClr val="201E1C"/>
                </a:solidFill>
              </a:rPr>
              <a:t> </a:t>
            </a:r>
            <a:r>
              <a:rPr lang="tr-TR" dirty="0" err="1">
                <a:solidFill>
                  <a:srgbClr val="201E1C"/>
                </a:solidFill>
              </a:rPr>
              <a:t>and</a:t>
            </a:r>
            <a:r>
              <a:rPr lang="tr-TR" dirty="0">
                <a:solidFill>
                  <a:srgbClr val="201E1C"/>
                </a:solidFill>
              </a:rPr>
              <a:t> </a:t>
            </a:r>
            <a:r>
              <a:rPr lang="tr-TR" dirty="0" err="1">
                <a:solidFill>
                  <a:srgbClr val="201E1C"/>
                </a:solidFill>
              </a:rPr>
              <a:t>Closing</a:t>
            </a:r>
            <a:endParaRPr dirty="0"/>
          </a:p>
          <a:p>
            <a:pPr marL="514350" marR="0" lvl="1" indent="-952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ourier New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4" name="Google Shape;25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5575" y="639375"/>
            <a:ext cx="2225800" cy="2212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"/>
          <p:cNvSpPr txBox="1">
            <a:spLocks noGrp="1"/>
          </p:cNvSpPr>
          <p:nvPr>
            <p:ph type="dt" idx="10"/>
          </p:nvPr>
        </p:nvSpPr>
        <p:spPr>
          <a:xfrm rot="-5400000">
            <a:off x="-832476" y="3167390"/>
            <a:ext cx="2563177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SPECIAL PROJECT</a:t>
            </a:r>
            <a:endParaRPr/>
          </a:p>
        </p:txBody>
      </p:sp>
      <p:sp>
        <p:nvSpPr>
          <p:cNvPr id="264" name="Google Shape;264;p9"/>
          <p:cNvSpPr txBox="1">
            <a:spLocks noGrp="1"/>
          </p:cNvSpPr>
          <p:nvPr>
            <p:ph type="ftr" idx="11"/>
          </p:nvPr>
        </p:nvSpPr>
        <p:spPr>
          <a:xfrm rot="-5400000">
            <a:off x="7614570" y="1375483"/>
            <a:ext cx="2546098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/>
              <a:t>Group-16</a:t>
            </a:r>
            <a:endParaRPr/>
          </a:p>
        </p:txBody>
      </p:sp>
      <p:sp>
        <p:nvSpPr>
          <p:cNvPr id="265" name="Google Shape;265;p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9</a:t>
            </a:fld>
            <a:endParaRPr/>
          </a:p>
        </p:txBody>
      </p:sp>
      <p:sp>
        <p:nvSpPr>
          <p:cNvPr id="266" name="Google Shape;266;p9"/>
          <p:cNvSpPr txBox="1">
            <a:spLocks noGrp="1"/>
          </p:cNvSpPr>
          <p:nvPr>
            <p:ph type="title"/>
          </p:nvPr>
        </p:nvSpPr>
        <p:spPr>
          <a:xfrm>
            <a:off x="976100" y="195275"/>
            <a:ext cx="7247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 fontScale="90000"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ibre Franklin"/>
              <a:buNone/>
            </a:pPr>
            <a:r>
              <a:rPr lang="tr-TR"/>
              <a:t>Chip detection - Separation between standard and underexposed images</a:t>
            </a:r>
            <a:endParaRPr/>
          </a:p>
        </p:txBody>
      </p:sp>
      <p:sp>
        <p:nvSpPr>
          <p:cNvPr id="267" name="Google Shape;267;p9"/>
          <p:cNvSpPr txBox="1">
            <a:spLocks noGrp="1"/>
          </p:cNvSpPr>
          <p:nvPr>
            <p:ph type="body" idx="1"/>
          </p:nvPr>
        </p:nvSpPr>
        <p:spPr>
          <a:xfrm>
            <a:off x="904875" y="1541782"/>
            <a:ext cx="7878178" cy="348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Cropping the image to only keep the zone with the chips.</a:t>
            </a:r>
            <a:endParaRPr sz="1400">
              <a:solidFill>
                <a:srgbClr val="000000"/>
              </a:solidFill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▪"/>
            </a:pPr>
            <a:r>
              <a:rPr lang="tr-TR" sz="1400">
                <a:solidFill>
                  <a:srgbClr val="000000"/>
                </a:solidFill>
              </a:rPr>
              <a:t>Analysing the HSV values of the lower left corner to find underexposed ones.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8" name="Google Shape;26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12" y="2709356"/>
            <a:ext cx="1838325" cy="1827608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9"/>
          <p:cNvSpPr/>
          <p:nvPr/>
        </p:nvSpPr>
        <p:spPr>
          <a:xfrm>
            <a:off x="732300" y="3875375"/>
            <a:ext cx="807900" cy="807600"/>
          </a:xfrm>
          <a:prstGeom prst="ellipse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" name="Google Shape;270;p9"/>
          <p:cNvCxnSpPr>
            <a:cxnSpLocks/>
            <a:stCxn id="269" idx="6"/>
            <a:endCxn id="271" idx="1"/>
          </p:cNvCxnSpPr>
          <p:nvPr/>
        </p:nvCxnSpPr>
        <p:spPr>
          <a:xfrm flipV="1">
            <a:off x="1540200" y="3773372"/>
            <a:ext cx="2718412" cy="505803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1" name="Google Shape;271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8612" y="2403243"/>
            <a:ext cx="2619266" cy="2740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657</Words>
  <Application>Microsoft Macintosh PowerPoint</Application>
  <PresentationFormat>On-screen Show (16:9)</PresentationFormat>
  <Paragraphs>195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Courier New</vt:lpstr>
      <vt:lpstr>Libre Franklin</vt:lpstr>
      <vt:lpstr>Noto Sans Symbols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Chip Detection</vt:lpstr>
      <vt:lpstr>Chip detection - Separation between standard and underexposed images</vt:lpstr>
      <vt:lpstr>Chip detection - Color thresholding</vt:lpstr>
      <vt:lpstr>Chip detection - Opening and closing</vt:lpstr>
      <vt:lpstr>Chip detection - Leftover objects removal</vt:lpstr>
      <vt:lpstr>Chip detection - Counting chips</vt:lpstr>
      <vt:lpstr>Chip detection - Other problems with the method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Special Project</dc:title>
  <dc:creator>Utilisateur Microsoft Office</dc:creator>
  <cp:lastModifiedBy>Berkay Güler</cp:lastModifiedBy>
  <cp:revision>6</cp:revision>
  <dcterms:created xsi:type="dcterms:W3CDTF">2019-04-02T06:24:35Z</dcterms:created>
  <dcterms:modified xsi:type="dcterms:W3CDTF">2022-07-06T20:31:42Z</dcterms:modified>
</cp:coreProperties>
</file>